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C17390-F6A2-4645-ABCF-9806EF7C4683}">
  <a:tblStyle styleId="{7EC17390-F6A2-4645-ABCF-9806EF7C468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34bce7fda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34bce7fd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efb563dce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efb563dc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346eadb06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46eadb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346eadb06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346eadb0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346eadb06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346eadb0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346eadb06_1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346eadb0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346eadb06_1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46eadb0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34bce7fd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34bce7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34bce7fd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34bce7f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34bce7fd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34bce7fd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34bce7fda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34bce7fd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34bce7fda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34bce7fd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efb563dce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efb563dc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efb563dce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efb563dc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efb563dce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efb563dc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ef75f8348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ef75f83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ef75f8348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ef75f83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efb563dce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efb563dc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efb563dce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efb563d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github.com/veronikaIgreeva/Netology/tree/%D0%94%D0%B8%D0%BF%D0%BB%D0%BE%D0%BC%D0%BD%D0%B0%D1%8F-%D1%80%D0%B0%D0%B1%D0%BE%D1%82%D0%B0"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Анализ рынка труда на основе сайта “Head Hunter”</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05 марта 2020</a:t>
            </a:r>
            <a:r>
              <a:rPr lang="ru"/>
              <a:t> г.</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27" name="Google Shape;127;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28" name="Google Shape;128;p22"/>
          <p:cNvSpPr txBox="1"/>
          <p:nvPr>
            <p:ph idx="2" type="body"/>
          </p:nvPr>
        </p:nvSpPr>
        <p:spPr>
          <a:xfrm>
            <a:off x="4204250" y="1152475"/>
            <a:ext cx="4628100" cy="157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000">
                <a:solidFill>
                  <a:srgbClr val="000000"/>
                </a:solidFill>
              </a:rPr>
              <a:t>Сразу бросается в глаза различие графиков. Во-первых, мы видим, что график для специалистов Data Science не такой плотный, во вторых мы видим существенно мало требуется специалистов с опытом работы более 6 лет. Видно, что наиболее плотный столбик с требуемым опытом работы от 1 года до трех лет. Столбик с опытом работы от 3 до 6 лет менее плотный, но тянется вверх. Для специалистов без опыта работы столбик уплотняется к наименьшей зарплате. Причем нет существенной разницы в зарплате, предлагаемой специалистом с опытом от 3 до 6 лет и специалистам с опытом свыше 6 лет.</a:t>
            </a:r>
            <a:endParaRPr sz="1000">
              <a:solidFill>
                <a:srgbClr val="000000"/>
              </a:solidFill>
            </a:endParaRPr>
          </a:p>
        </p:txBody>
      </p:sp>
      <p:pic>
        <p:nvPicPr>
          <p:cNvPr id="129" name="Google Shape;129;p22"/>
          <p:cNvPicPr preferRelativeResize="0"/>
          <p:nvPr/>
        </p:nvPicPr>
        <p:blipFill>
          <a:blip r:embed="rId3">
            <a:alphaModFix/>
          </a:blip>
          <a:stretch>
            <a:fillRect/>
          </a:stretch>
        </p:blipFill>
        <p:spPr>
          <a:xfrm>
            <a:off x="106825" y="999625"/>
            <a:ext cx="3999898" cy="1840615"/>
          </a:xfrm>
          <a:prstGeom prst="rect">
            <a:avLst/>
          </a:prstGeom>
          <a:noFill/>
          <a:ln>
            <a:noFill/>
          </a:ln>
        </p:spPr>
      </p:pic>
      <p:pic>
        <p:nvPicPr>
          <p:cNvPr id="130" name="Google Shape;130;p22"/>
          <p:cNvPicPr preferRelativeResize="0"/>
          <p:nvPr/>
        </p:nvPicPr>
        <p:blipFill>
          <a:blip r:embed="rId4">
            <a:alphaModFix/>
          </a:blip>
          <a:stretch>
            <a:fillRect/>
          </a:stretch>
        </p:blipFill>
        <p:spPr>
          <a:xfrm>
            <a:off x="2975525" y="2840250"/>
            <a:ext cx="6095377" cy="2222251"/>
          </a:xfrm>
          <a:prstGeom prst="rect">
            <a:avLst/>
          </a:prstGeom>
          <a:noFill/>
          <a:ln>
            <a:noFill/>
          </a:ln>
        </p:spPr>
      </p:pic>
      <p:sp>
        <p:nvSpPr>
          <p:cNvPr id="131" name="Google Shape;131;p22"/>
          <p:cNvSpPr txBox="1"/>
          <p:nvPr>
            <p:ph idx="2" type="body"/>
          </p:nvPr>
        </p:nvSpPr>
        <p:spPr>
          <a:xfrm>
            <a:off x="360200" y="3093925"/>
            <a:ext cx="2815500" cy="184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Возможно подобная разница объясняется тем, что специализация Data Science - это довольно новая область, где просто пока не так много специалистов с опытом работы свыше 6 лет.</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37" name="Google Shape;137;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38" name="Google Shape;138;p23"/>
          <p:cNvSpPr txBox="1"/>
          <p:nvPr>
            <p:ph idx="2" type="body"/>
          </p:nvPr>
        </p:nvSpPr>
        <p:spPr>
          <a:xfrm>
            <a:off x="4635425" y="1152475"/>
            <a:ext cx="419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000000"/>
                </a:solidFill>
              </a:rPr>
              <a:t>Не менее важный вопрос - какие скилы требуются работодателям. Составлен своеобразный рейтинг из 20 скилов, наиболее часто употребляемых в вакансиях. Тут обошлось без сюрпризов. На первом месте SQL, далее следует Python. Очевидно, что начинающему Data-Scientistу следует обратить внимание на развитие этих скилов. Помимо hard-skills в рейтинг попали и soft-skills, такие как “Аналитическое мышление” и “Работа в команде”.</a:t>
            </a:r>
            <a:endParaRPr sz="1200">
              <a:solidFill>
                <a:srgbClr val="000000"/>
              </a:solidFill>
            </a:endParaRPr>
          </a:p>
          <a:p>
            <a:pPr indent="0" lvl="0" marL="0" rtl="0" algn="l">
              <a:spcBef>
                <a:spcPts val="1600"/>
              </a:spcBef>
              <a:spcAft>
                <a:spcPts val="1600"/>
              </a:spcAft>
              <a:buNone/>
            </a:pPr>
            <a:r>
              <a:rPr lang="ru" sz="1200">
                <a:solidFill>
                  <a:srgbClr val="000000"/>
                </a:solidFill>
              </a:rPr>
              <a:t>Далее рассмотрим подробнее взаимосвязь между 10 самыми популярными скилами.</a:t>
            </a:r>
            <a:endParaRPr sz="1200">
              <a:solidFill>
                <a:srgbClr val="000000"/>
              </a:solidFill>
            </a:endParaRPr>
          </a:p>
        </p:txBody>
      </p:sp>
      <p:graphicFrame>
        <p:nvGraphicFramePr>
          <p:cNvPr id="139" name="Google Shape;139;p23"/>
          <p:cNvGraphicFramePr/>
          <p:nvPr/>
        </p:nvGraphicFramePr>
        <p:xfrm>
          <a:off x="225975" y="1113700"/>
          <a:ext cx="3000000" cy="3000000"/>
        </p:xfrm>
        <a:graphic>
          <a:graphicData uri="http://schemas.openxmlformats.org/drawingml/2006/table">
            <a:tbl>
              <a:tblPr>
                <a:noFill/>
                <a:tableStyleId>{7EC17390-F6A2-4645-ABCF-9806EF7C4683}</a:tableStyleId>
              </a:tblPr>
              <a:tblGrid>
                <a:gridCol w="1869550"/>
                <a:gridCol w="2060050"/>
              </a:tblGrid>
              <a:tr h="342900">
                <a:tc>
                  <a:txBody>
                    <a:bodyPr/>
                    <a:lstStyle/>
                    <a:p>
                      <a:pPr indent="0" lvl="0" marL="0" rtl="0" algn="ctr">
                        <a:lnSpc>
                          <a:spcPct val="115000"/>
                        </a:lnSpc>
                        <a:spcBef>
                          <a:spcPts val="0"/>
                        </a:spcBef>
                        <a:spcAft>
                          <a:spcPts val="0"/>
                        </a:spcAft>
                        <a:buNone/>
                      </a:pPr>
                      <a:r>
                        <a:rPr b="1" lang="ru" sz="800"/>
                        <a:t>Скилы</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ru" sz="800"/>
                        <a:t>Количество упоминаний,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SQL</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1306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Python</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839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2300">
                <a:tc>
                  <a:txBody>
                    <a:bodyPr/>
                    <a:lstStyle/>
                    <a:p>
                      <a:pPr indent="0" lvl="0" marL="0" rtl="0" algn="l">
                        <a:lnSpc>
                          <a:spcPct val="115000"/>
                        </a:lnSpc>
                        <a:spcBef>
                          <a:spcPts val="0"/>
                        </a:spcBef>
                        <a:spcAft>
                          <a:spcPts val="0"/>
                        </a:spcAft>
                        <a:buNone/>
                      </a:pPr>
                      <a:r>
                        <a:rPr b="1" lang="ru" sz="800"/>
                        <a:t>Бизнес-анализ</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591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2375">
                <a:tc>
                  <a:txBody>
                    <a:bodyPr/>
                    <a:lstStyle/>
                    <a:p>
                      <a:pPr indent="0" lvl="0" marL="0" rtl="0" algn="l">
                        <a:lnSpc>
                          <a:spcPct val="115000"/>
                        </a:lnSpc>
                        <a:spcBef>
                          <a:spcPts val="0"/>
                        </a:spcBef>
                        <a:spcAft>
                          <a:spcPts val="0"/>
                        </a:spcAft>
                        <a:buNone/>
                      </a:pPr>
                      <a:r>
                        <a:rPr b="1" lang="ru" sz="800"/>
                        <a:t>MS PowerPoint</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559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MS SQL</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491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5025">
                <a:tc>
                  <a:txBody>
                    <a:bodyPr/>
                    <a:lstStyle/>
                    <a:p>
                      <a:pPr indent="0" lvl="0" marL="0" rtl="0" algn="l">
                        <a:lnSpc>
                          <a:spcPct val="115000"/>
                        </a:lnSpc>
                        <a:spcBef>
                          <a:spcPts val="0"/>
                        </a:spcBef>
                        <a:spcAft>
                          <a:spcPts val="0"/>
                        </a:spcAft>
                        <a:buNone/>
                      </a:pPr>
                      <a:r>
                        <a:rPr b="1" lang="ru" sz="800"/>
                        <a:t>Английский язык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415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90200">
                <a:tc>
                  <a:txBody>
                    <a:bodyPr/>
                    <a:lstStyle/>
                    <a:p>
                      <a:pPr indent="0" lvl="0" marL="0" rtl="0" algn="l">
                        <a:lnSpc>
                          <a:spcPct val="115000"/>
                        </a:lnSpc>
                        <a:spcBef>
                          <a:spcPts val="0"/>
                        </a:spcBef>
                        <a:spcAft>
                          <a:spcPts val="0"/>
                        </a:spcAft>
                        <a:buNone/>
                      </a:pPr>
                      <a:r>
                        <a:rPr b="1" lang="ru" sz="800"/>
                        <a:t>Аналитическое мышление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343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87100">
                <a:tc>
                  <a:txBody>
                    <a:bodyPr/>
                    <a:lstStyle/>
                    <a:p>
                      <a:pPr indent="0" lvl="0" marL="0" rtl="0" algn="l">
                        <a:lnSpc>
                          <a:spcPct val="115000"/>
                        </a:lnSpc>
                        <a:spcBef>
                          <a:spcPts val="0"/>
                        </a:spcBef>
                        <a:spcAft>
                          <a:spcPts val="0"/>
                        </a:spcAft>
                        <a:buNone/>
                      </a:pPr>
                      <a:r>
                        <a:rPr b="1" lang="ru" sz="800"/>
                        <a:t>Анализ данных</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328</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MS Excel</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327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8575">
                <a:tc>
                  <a:txBody>
                    <a:bodyPr/>
                    <a:lstStyle/>
                    <a:p>
                      <a:pPr indent="0" lvl="0" marL="0" rtl="0" algn="l">
                        <a:lnSpc>
                          <a:spcPct val="115000"/>
                        </a:lnSpc>
                        <a:spcBef>
                          <a:spcPts val="0"/>
                        </a:spcBef>
                        <a:spcAft>
                          <a:spcPts val="0"/>
                        </a:spcAft>
                        <a:buNone/>
                      </a:pPr>
                      <a:r>
                        <a:rPr b="1" lang="ru" sz="800"/>
                        <a:t>Аналитические исследования</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319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MS Visio</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305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0800">
                <a:tc>
                  <a:txBody>
                    <a:bodyPr/>
                    <a:lstStyle/>
                    <a:p>
                      <a:pPr indent="0" lvl="0" marL="0" rtl="0" algn="l">
                        <a:lnSpc>
                          <a:spcPct val="115000"/>
                        </a:lnSpc>
                        <a:spcBef>
                          <a:spcPts val="0"/>
                        </a:spcBef>
                        <a:spcAft>
                          <a:spcPts val="0"/>
                        </a:spcAft>
                        <a:buNone/>
                      </a:pPr>
                      <a:r>
                        <a:rPr b="1" lang="ru" sz="800"/>
                        <a:t>Разработка технических заданий</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271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9725">
                <a:tc>
                  <a:txBody>
                    <a:bodyPr/>
                    <a:lstStyle/>
                    <a:p>
                      <a:pPr indent="0" lvl="0" marL="0" rtl="0" algn="l">
                        <a:lnSpc>
                          <a:spcPct val="115000"/>
                        </a:lnSpc>
                        <a:spcBef>
                          <a:spcPts val="0"/>
                        </a:spcBef>
                        <a:spcAft>
                          <a:spcPts val="0"/>
                        </a:spcAft>
                        <a:buNone/>
                      </a:pPr>
                      <a:r>
                        <a:rPr b="1" lang="ru" sz="800"/>
                        <a:t>Системный анализ</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251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2375">
                <a:tc>
                  <a:txBody>
                    <a:bodyPr/>
                    <a:lstStyle/>
                    <a:p>
                      <a:pPr indent="0" lvl="0" marL="0" rtl="0" algn="l">
                        <a:lnSpc>
                          <a:spcPct val="115000"/>
                        </a:lnSpc>
                        <a:spcBef>
                          <a:spcPts val="0"/>
                        </a:spcBef>
                        <a:spcAft>
                          <a:spcPts val="0"/>
                        </a:spcAft>
                        <a:buNone/>
                      </a:pPr>
                      <a:r>
                        <a:rPr b="1" lang="ru" sz="800"/>
                        <a:t>Управление проектами</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238</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MS Access</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234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Data Mining</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226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UML</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226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61925">
                <a:tc>
                  <a:txBody>
                    <a:bodyPr/>
                    <a:lstStyle/>
                    <a:p>
                      <a:pPr indent="0" lvl="0" marL="0" rtl="0" algn="l">
                        <a:lnSpc>
                          <a:spcPct val="115000"/>
                        </a:lnSpc>
                        <a:spcBef>
                          <a:spcPts val="0"/>
                        </a:spcBef>
                        <a:spcAft>
                          <a:spcPts val="0"/>
                        </a:spcAft>
                        <a:buNone/>
                      </a:pPr>
                      <a:r>
                        <a:rPr b="1" lang="ru" sz="800"/>
                        <a:t>BPMN</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211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2375">
                <a:tc>
                  <a:txBody>
                    <a:bodyPr/>
                    <a:lstStyle/>
                    <a:p>
                      <a:pPr indent="0" lvl="0" marL="0" rtl="0" algn="l">
                        <a:lnSpc>
                          <a:spcPct val="115000"/>
                        </a:lnSpc>
                        <a:spcBef>
                          <a:spcPts val="0"/>
                        </a:spcBef>
                        <a:spcAft>
                          <a:spcPts val="0"/>
                        </a:spcAft>
                        <a:buNone/>
                      </a:pPr>
                      <a:r>
                        <a:rPr b="1" lang="ru" sz="800"/>
                        <a:t>Статистический анализ</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205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2400">
                <a:tc>
                  <a:txBody>
                    <a:bodyPr/>
                    <a:lstStyle/>
                    <a:p>
                      <a:pPr indent="0" lvl="0" marL="0" rtl="0" algn="l">
                        <a:lnSpc>
                          <a:spcPct val="115000"/>
                        </a:lnSpc>
                        <a:spcBef>
                          <a:spcPts val="0"/>
                        </a:spcBef>
                        <a:spcAft>
                          <a:spcPts val="0"/>
                        </a:spcAft>
                        <a:buNone/>
                      </a:pPr>
                      <a:r>
                        <a:rPr b="1" lang="ru" sz="800"/>
                        <a:t>Работа в команде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ru" sz="800"/>
                        <a:t>192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45" name="Google Shape;145;p24"/>
          <p:cNvSpPr txBox="1"/>
          <p:nvPr>
            <p:ph idx="2" type="body"/>
          </p:nvPr>
        </p:nvSpPr>
        <p:spPr>
          <a:xfrm>
            <a:off x="46356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Python лидирует с одновременным упоминанием SQL и Data-Mining. То есть можно сказать, что у нас сложилась тройка лидеров, тесно связанных между собой - SQL, Python и Data-Mining</a:t>
            </a:r>
            <a:endParaRPr sz="1200">
              <a:solidFill>
                <a:srgbClr val="000000"/>
              </a:solidFill>
            </a:endParaRPr>
          </a:p>
        </p:txBody>
      </p:sp>
      <p:pic>
        <p:nvPicPr>
          <p:cNvPr id="146" name="Google Shape;146;p24"/>
          <p:cNvPicPr preferRelativeResize="0"/>
          <p:nvPr/>
        </p:nvPicPr>
        <p:blipFill rotWithShape="1">
          <a:blip r:embed="rId3">
            <a:alphaModFix/>
          </a:blip>
          <a:srcRect b="0" l="0" r="0" t="13606"/>
          <a:stretch/>
        </p:blipFill>
        <p:spPr>
          <a:xfrm>
            <a:off x="311700" y="1137750"/>
            <a:ext cx="3520000" cy="1983300"/>
          </a:xfrm>
          <a:prstGeom prst="rect">
            <a:avLst/>
          </a:prstGeom>
          <a:noFill/>
          <a:ln>
            <a:noFill/>
          </a:ln>
        </p:spPr>
      </p:pic>
      <p:pic>
        <p:nvPicPr>
          <p:cNvPr id="147" name="Google Shape;147;p24"/>
          <p:cNvPicPr preferRelativeResize="0"/>
          <p:nvPr/>
        </p:nvPicPr>
        <p:blipFill rotWithShape="1">
          <a:blip r:embed="rId4">
            <a:alphaModFix/>
          </a:blip>
          <a:srcRect b="0" l="0" r="0" t="13606"/>
          <a:stretch/>
        </p:blipFill>
        <p:spPr>
          <a:xfrm>
            <a:off x="4811025" y="1137750"/>
            <a:ext cx="3520001" cy="1983300"/>
          </a:xfrm>
          <a:prstGeom prst="rect">
            <a:avLst/>
          </a:prstGeom>
          <a:noFill/>
          <a:ln>
            <a:noFill/>
          </a:ln>
        </p:spPr>
      </p:pic>
      <p:sp>
        <p:nvSpPr>
          <p:cNvPr id="148" name="Google Shape;148;p24"/>
          <p:cNvSpPr txBox="1"/>
          <p:nvPr>
            <p:ph idx="2" type="body"/>
          </p:nvPr>
        </p:nvSpPr>
        <p:spPr>
          <a:xfrm>
            <a:off x="3117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SQL, как и следовало ожидать, заметно чаще встречается в вакансиях одновременно с Python и MS SQL, чуть меньше встречаются вакансии с одновременным упоминанием Бизнес-анализа и Data-Mining</a:t>
            </a:r>
            <a:endParaRPr sz="1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54" name="Google Shape;154;p25"/>
          <p:cNvSpPr txBox="1"/>
          <p:nvPr>
            <p:ph idx="2" type="body"/>
          </p:nvPr>
        </p:nvSpPr>
        <p:spPr>
          <a:xfrm>
            <a:off x="4635600" y="3639050"/>
            <a:ext cx="41967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Power Point неожиданно требуется больше со знанием английского языка. Далее идут знания Excel, Access (что довольно ожидаемо) и аналитические исследования. Что наводит на мысль проведение исследований и составление презентаций на данных, способных храниться в базах MS Office.</a:t>
            </a:r>
            <a:endParaRPr sz="1200">
              <a:solidFill>
                <a:srgbClr val="000000"/>
              </a:solidFill>
            </a:endParaRPr>
          </a:p>
        </p:txBody>
      </p:sp>
      <p:sp>
        <p:nvSpPr>
          <p:cNvPr id="155" name="Google Shape;155;p25"/>
          <p:cNvSpPr txBox="1"/>
          <p:nvPr>
            <p:ph idx="2" type="body"/>
          </p:nvPr>
        </p:nvSpPr>
        <p:spPr>
          <a:xfrm>
            <a:off x="311700" y="3639050"/>
            <a:ext cx="41967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Бизнес-анализ безусловно чаще всего упоминается совместно с SQL, но далее заметно, что этот навык упоминается равномерно с довольно многими скилами: MS Visio, разработка технических заданий, системный анализ, BPMN и UML. Такой немного универсальный скил.</a:t>
            </a:r>
            <a:endParaRPr sz="1200">
              <a:solidFill>
                <a:srgbClr val="000000"/>
              </a:solidFill>
            </a:endParaRPr>
          </a:p>
        </p:txBody>
      </p:sp>
      <p:pic>
        <p:nvPicPr>
          <p:cNvPr id="156" name="Google Shape;156;p25"/>
          <p:cNvPicPr preferRelativeResize="0"/>
          <p:nvPr/>
        </p:nvPicPr>
        <p:blipFill rotWithShape="1">
          <a:blip r:embed="rId3">
            <a:alphaModFix/>
          </a:blip>
          <a:srcRect b="0" l="0" r="0" t="13606"/>
          <a:stretch/>
        </p:blipFill>
        <p:spPr>
          <a:xfrm>
            <a:off x="239175" y="1137750"/>
            <a:ext cx="3520000" cy="1983300"/>
          </a:xfrm>
          <a:prstGeom prst="rect">
            <a:avLst/>
          </a:prstGeom>
          <a:noFill/>
          <a:ln>
            <a:noFill/>
          </a:ln>
        </p:spPr>
      </p:pic>
      <p:pic>
        <p:nvPicPr>
          <p:cNvPr id="157" name="Google Shape;157;p25"/>
          <p:cNvPicPr preferRelativeResize="0"/>
          <p:nvPr/>
        </p:nvPicPr>
        <p:blipFill rotWithShape="1">
          <a:blip r:embed="rId4">
            <a:alphaModFix/>
          </a:blip>
          <a:srcRect b="0" l="0" r="0" t="13606"/>
          <a:stretch/>
        </p:blipFill>
        <p:spPr>
          <a:xfrm>
            <a:off x="4686425" y="1137750"/>
            <a:ext cx="3520001" cy="198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63" name="Google Shape;163;p26"/>
          <p:cNvSpPr txBox="1"/>
          <p:nvPr>
            <p:ph idx="2" type="body"/>
          </p:nvPr>
        </p:nvSpPr>
        <p:spPr>
          <a:xfrm>
            <a:off x="46356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Английский язык довольно сильно связан со знанием Power Point и чуть меньше с SQL и Python.</a:t>
            </a:r>
            <a:endParaRPr sz="1200">
              <a:solidFill>
                <a:srgbClr val="000000"/>
              </a:solidFill>
            </a:endParaRPr>
          </a:p>
        </p:txBody>
      </p:sp>
      <p:sp>
        <p:nvSpPr>
          <p:cNvPr id="164" name="Google Shape;164;p26"/>
          <p:cNvSpPr txBox="1"/>
          <p:nvPr>
            <p:ph idx="2" type="body"/>
          </p:nvPr>
        </p:nvSpPr>
        <p:spPr>
          <a:xfrm>
            <a:off x="3117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MS SQL ожидаемо довольно сильно связан с SQL и чуть меньше с Python. С остальными скилами связан слабо. </a:t>
            </a:r>
            <a:endParaRPr sz="1200">
              <a:solidFill>
                <a:srgbClr val="000000"/>
              </a:solidFill>
            </a:endParaRPr>
          </a:p>
        </p:txBody>
      </p:sp>
      <p:pic>
        <p:nvPicPr>
          <p:cNvPr id="165" name="Google Shape;165;p26"/>
          <p:cNvPicPr preferRelativeResize="0"/>
          <p:nvPr/>
        </p:nvPicPr>
        <p:blipFill rotWithShape="1">
          <a:blip r:embed="rId3">
            <a:alphaModFix/>
          </a:blip>
          <a:srcRect b="0" l="0" r="0" t="9502"/>
          <a:stretch/>
        </p:blipFill>
        <p:spPr>
          <a:xfrm>
            <a:off x="226775" y="1266725"/>
            <a:ext cx="3520000" cy="1794875"/>
          </a:xfrm>
          <a:prstGeom prst="rect">
            <a:avLst/>
          </a:prstGeom>
          <a:noFill/>
          <a:ln>
            <a:noFill/>
          </a:ln>
        </p:spPr>
      </p:pic>
      <p:pic>
        <p:nvPicPr>
          <p:cNvPr id="166" name="Google Shape;166;p26"/>
          <p:cNvPicPr preferRelativeResize="0"/>
          <p:nvPr/>
        </p:nvPicPr>
        <p:blipFill rotWithShape="1">
          <a:blip r:embed="rId4">
            <a:alphaModFix/>
          </a:blip>
          <a:srcRect b="0" l="-1760" r="1760" t="10905"/>
          <a:stretch/>
        </p:blipFill>
        <p:spPr>
          <a:xfrm>
            <a:off x="4670225" y="1294575"/>
            <a:ext cx="3485374" cy="1767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72" name="Google Shape;172;p27"/>
          <p:cNvSpPr txBox="1"/>
          <p:nvPr>
            <p:ph idx="2" type="body"/>
          </p:nvPr>
        </p:nvSpPr>
        <p:spPr>
          <a:xfrm>
            <a:off x="46356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Анализ данных наиболее часто упоминается вместе с Аналитическим мышлением, SQL и Python. Далее следуют Аналитические исследования и Excel.</a:t>
            </a:r>
            <a:endParaRPr sz="1200">
              <a:solidFill>
                <a:srgbClr val="000000"/>
              </a:solidFill>
            </a:endParaRPr>
          </a:p>
        </p:txBody>
      </p:sp>
      <p:sp>
        <p:nvSpPr>
          <p:cNvPr id="173" name="Google Shape;173;p27"/>
          <p:cNvSpPr txBox="1"/>
          <p:nvPr>
            <p:ph idx="2" type="body"/>
          </p:nvPr>
        </p:nvSpPr>
        <p:spPr>
          <a:xfrm>
            <a:off x="311700" y="3639050"/>
            <a:ext cx="4196700" cy="133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Аналитическое мышление можно отнести к софт-скилам. Заметная сильная корреляция с такими скилами, как Анализ данных, Аналитические исследования, Бизнес-анализ. Чуть слабее корреляция с Excel, Power Point и SQL.</a:t>
            </a:r>
            <a:endParaRPr sz="1200">
              <a:solidFill>
                <a:srgbClr val="000000"/>
              </a:solidFill>
            </a:endParaRPr>
          </a:p>
        </p:txBody>
      </p:sp>
      <p:pic>
        <p:nvPicPr>
          <p:cNvPr id="174" name="Google Shape;174;p27"/>
          <p:cNvPicPr preferRelativeResize="0"/>
          <p:nvPr/>
        </p:nvPicPr>
        <p:blipFill rotWithShape="1">
          <a:blip r:embed="rId3">
            <a:alphaModFix/>
          </a:blip>
          <a:srcRect b="0" l="0" r="0" t="11956"/>
          <a:stretch/>
        </p:blipFill>
        <p:spPr>
          <a:xfrm>
            <a:off x="239150" y="1113625"/>
            <a:ext cx="3926850" cy="1947975"/>
          </a:xfrm>
          <a:prstGeom prst="rect">
            <a:avLst/>
          </a:prstGeom>
          <a:noFill/>
          <a:ln>
            <a:noFill/>
          </a:ln>
        </p:spPr>
      </p:pic>
      <p:pic>
        <p:nvPicPr>
          <p:cNvPr id="175" name="Google Shape;175;p27"/>
          <p:cNvPicPr preferRelativeResize="0"/>
          <p:nvPr/>
        </p:nvPicPr>
        <p:blipFill rotWithShape="1">
          <a:blip r:embed="rId4">
            <a:alphaModFix/>
          </a:blip>
          <a:srcRect b="0" l="0" r="0" t="13606"/>
          <a:stretch/>
        </p:blipFill>
        <p:spPr>
          <a:xfrm>
            <a:off x="4635600" y="1078300"/>
            <a:ext cx="3520001" cy="198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81" name="Google Shape;181;p28"/>
          <p:cNvSpPr txBox="1"/>
          <p:nvPr>
            <p:ph idx="2" type="body"/>
          </p:nvPr>
        </p:nvSpPr>
        <p:spPr>
          <a:xfrm>
            <a:off x="46356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Аналитические исследования тесно связаны с Аналитическим мышлением, далее следуют Power Point, Анализ данных и Бизнес-анализ</a:t>
            </a:r>
            <a:endParaRPr sz="1200">
              <a:solidFill>
                <a:srgbClr val="000000"/>
              </a:solidFill>
            </a:endParaRPr>
          </a:p>
        </p:txBody>
      </p:sp>
      <p:sp>
        <p:nvSpPr>
          <p:cNvPr id="182" name="Google Shape;182;p28"/>
          <p:cNvSpPr txBox="1"/>
          <p:nvPr>
            <p:ph idx="2" type="body"/>
          </p:nvPr>
        </p:nvSpPr>
        <p:spPr>
          <a:xfrm>
            <a:off x="3117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Excel наиболее часто встречается в связке с Power Point, далее следуют Аналитическое мышление, Аналитические исследования и SQL</a:t>
            </a:r>
            <a:endParaRPr sz="1200">
              <a:solidFill>
                <a:srgbClr val="000000"/>
              </a:solidFill>
            </a:endParaRPr>
          </a:p>
        </p:txBody>
      </p:sp>
      <p:pic>
        <p:nvPicPr>
          <p:cNvPr id="183" name="Google Shape;183;p28"/>
          <p:cNvPicPr preferRelativeResize="0"/>
          <p:nvPr/>
        </p:nvPicPr>
        <p:blipFill rotWithShape="1">
          <a:blip r:embed="rId3">
            <a:alphaModFix/>
          </a:blip>
          <a:srcRect b="0" l="0" r="0" t="13606"/>
          <a:stretch/>
        </p:blipFill>
        <p:spPr>
          <a:xfrm>
            <a:off x="474650" y="1143925"/>
            <a:ext cx="3520000" cy="1983300"/>
          </a:xfrm>
          <a:prstGeom prst="rect">
            <a:avLst/>
          </a:prstGeom>
          <a:noFill/>
          <a:ln>
            <a:noFill/>
          </a:ln>
        </p:spPr>
      </p:pic>
      <p:pic>
        <p:nvPicPr>
          <p:cNvPr id="184" name="Google Shape;184;p28"/>
          <p:cNvPicPr preferRelativeResize="0"/>
          <p:nvPr/>
        </p:nvPicPr>
        <p:blipFill rotWithShape="1">
          <a:blip r:embed="rId4">
            <a:alphaModFix/>
          </a:blip>
          <a:srcRect b="0" l="0" r="0" t="11808"/>
          <a:stretch/>
        </p:blipFill>
        <p:spPr>
          <a:xfrm>
            <a:off x="4635600" y="1143925"/>
            <a:ext cx="3991261" cy="198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90" name="Google Shape;190;p29"/>
          <p:cNvSpPr txBox="1"/>
          <p:nvPr>
            <p:ph idx="2" type="body"/>
          </p:nvPr>
        </p:nvSpPr>
        <p:spPr>
          <a:xfrm>
            <a:off x="46356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Аналитические исследования тесно связаны с Аналитическим мышлением, далее следуют Power Point, Анализ данных и Бизнес-анализ</a:t>
            </a:r>
            <a:endParaRPr sz="1200">
              <a:solidFill>
                <a:srgbClr val="000000"/>
              </a:solidFill>
            </a:endParaRPr>
          </a:p>
        </p:txBody>
      </p:sp>
      <p:sp>
        <p:nvSpPr>
          <p:cNvPr id="191" name="Google Shape;191;p29"/>
          <p:cNvSpPr txBox="1"/>
          <p:nvPr>
            <p:ph idx="2" type="body"/>
          </p:nvPr>
        </p:nvSpPr>
        <p:spPr>
          <a:xfrm>
            <a:off x="311700" y="3639050"/>
            <a:ext cx="4196700" cy="10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Excel наиболее часто встречается в связке с Power Point, далее следуют Аналитическое мышление, Аналитические исследования и SQL</a:t>
            </a:r>
            <a:endParaRPr sz="1200">
              <a:solidFill>
                <a:srgbClr val="000000"/>
              </a:solidFill>
            </a:endParaRPr>
          </a:p>
        </p:txBody>
      </p:sp>
      <p:pic>
        <p:nvPicPr>
          <p:cNvPr id="192" name="Google Shape;192;p29"/>
          <p:cNvPicPr preferRelativeResize="0"/>
          <p:nvPr/>
        </p:nvPicPr>
        <p:blipFill rotWithShape="1">
          <a:blip r:embed="rId3">
            <a:alphaModFix/>
          </a:blip>
          <a:srcRect b="0" l="0" r="0" t="13606"/>
          <a:stretch/>
        </p:blipFill>
        <p:spPr>
          <a:xfrm>
            <a:off x="474650" y="1143925"/>
            <a:ext cx="3520000" cy="1983300"/>
          </a:xfrm>
          <a:prstGeom prst="rect">
            <a:avLst/>
          </a:prstGeom>
          <a:noFill/>
          <a:ln>
            <a:noFill/>
          </a:ln>
        </p:spPr>
      </p:pic>
      <p:pic>
        <p:nvPicPr>
          <p:cNvPr id="193" name="Google Shape;193;p29"/>
          <p:cNvPicPr preferRelativeResize="0"/>
          <p:nvPr/>
        </p:nvPicPr>
        <p:blipFill rotWithShape="1">
          <a:blip r:embed="rId4">
            <a:alphaModFix/>
          </a:blip>
          <a:srcRect b="0" l="0" r="0" t="11808"/>
          <a:stretch/>
        </p:blipFill>
        <p:spPr>
          <a:xfrm>
            <a:off x="4635600" y="1143925"/>
            <a:ext cx="3991261" cy="198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99" name="Google Shape;199;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200" name="Google Shape;200;p30"/>
          <p:cNvSpPr txBox="1"/>
          <p:nvPr>
            <p:ph idx="2" type="body"/>
          </p:nvPr>
        </p:nvSpPr>
        <p:spPr>
          <a:xfrm>
            <a:off x="4635425" y="1152475"/>
            <a:ext cx="419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000000"/>
                </a:solidFill>
              </a:rPr>
              <a:t>В соответствии со связью частоты упоминаний скилов в связке друг с другом, я объединила их в условные группы, основываясь на топ 10 скилов: </a:t>
            </a:r>
            <a:endParaRPr sz="1200">
              <a:solidFill>
                <a:srgbClr val="000000"/>
              </a:solidFill>
            </a:endParaRPr>
          </a:p>
          <a:p>
            <a:pPr indent="0" lvl="0" marL="0" rtl="0" algn="l">
              <a:spcBef>
                <a:spcPts val="1600"/>
              </a:spcBef>
              <a:spcAft>
                <a:spcPts val="0"/>
              </a:spcAft>
              <a:buNone/>
            </a:pPr>
            <a:r>
              <a:rPr lang="ru" sz="1200">
                <a:solidFill>
                  <a:srgbClr val="000000"/>
                </a:solidFill>
              </a:rPr>
              <a:t>Hard skills - SQL, Python, MS SQL и Data Mining.</a:t>
            </a:r>
            <a:endParaRPr sz="1200">
              <a:solidFill>
                <a:srgbClr val="000000"/>
              </a:solidFill>
            </a:endParaRPr>
          </a:p>
          <a:p>
            <a:pPr indent="0" lvl="0" marL="0" rtl="0" algn="l">
              <a:spcBef>
                <a:spcPts val="1600"/>
              </a:spcBef>
              <a:spcAft>
                <a:spcPts val="0"/>
              </a:spcAft>
              <a:buNone/>
            </a:pPr>
            <a:r>
              <a:rPr lang="ru" sz="1200">
                <a:solidFill>
                  <a:srgbClr val="000000"/>
                </a:solidFill>
              </a:rPr>
              <a:t>MS Office skills</a:t>
            </a:r>
            <a:r>
              <a:rPr lang="ru" sz="1200">
                <a:solidFill>
                  <a:srgbClr val="000000"/>
                </a:solidFill>
              </a:rPr>
              <a:t> - Power Point, Excel, Access, Английский язык.</a:t>
            </a:r>
            <a:endParaRPr sz="1200">
              <a:solidFill>
                <a:srgbClr val="000000"/>
              </a:solidFill>
            </a:endParaRPr>
          </a:p>
          <a:p>
            <a:pPr indent="0" lvl="0" marL="0" rtl="0" algn="l">
              <a:spcBef>
                <a:spcPts val="1600"/>
              </a:spcBef>
              <a:spcAft>
                <a:spcPts val="1600"/>
              </a:spcAft>
              <a:buNone/>
            </a:pPr>
            <a:r>
              <a:rPr lang="ru" sz="1200">
                <a:solidFill>
                  <a:srgbClr val="000000"/>
                </a:solidFill>
              </a:rPr>
              <a:t>Soft skills - Аналитическое мышление, Анализ данных, Аналитические исследования и Бизнес-анализ.</a:t>
            </a:r>
            <a:endParaRPr sz="1200">
              <a:solidFill>
                <a:srgbClr val="000000"/>
              </a:solidFill>
            </a:endParaRPr>
          </a:p>
        </p:txBody>
      </p:sp>
      <p:pic>
        <p:nvPicPr>
          <p:cNvPr id="201" name="Google Shape;201;p30"/>
          <p:cNvPicPr preferRelativeResize="0"/>
          <p:nvPr/>
        </p:nvPicPr>
        <p:blipFill>
          <a:blip r:embed="rId3">
            <a:alphaModFix/>
          </a:blip>
          <a:stretch>
            <a:fillRect/>
          </a:stretch>
        </p:blipFill>
        <p:spPr>
          <a:xfrm>
            <a:off x="526863" y="1182971"/>
            <a:ext cx="3569572" cy="3416400"/>
          </a:xfrm>
          <a:prstGeom prst="rect">
            <a:avLst/>
          </a:prstGeom>
          <a:noFill/>
          <a:ln>
            <a:noFill/>
          </a:ln>
        </p:spPr>
      </p:pic>
      <p:sp>
        <p:nvSpPr>
          <p:cNvPr id="202" name="Google Shape;202;p30"/>
          <p:cNvSpPr txBox="1"/>
          <p:nvPr/>
        </p:nvSpPr>
        <p:spPr>
          <a:xfrm>
            <a:off x="1781600" y="1580325"/>
            <a:ext cx="1021200" cy="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Average"/>
                <a:ea typeface="Average"/>
                <a:cs typeface="Average"/>
                <a:sym typeface="Average"/>
              </a:rPr>
              <a:t>Hard skills</a:t>
            </a:r>
            <a:endParaRPr>
              <a:latin typeface="Average"/>
              <a:ea typeface="Average"/>
              <a:cs typeface="Average"/>
              <a:sym typeface="Average"/>
            </a:endParaRPr>
          </a:p>
        </p:txBody>
      </p:sp>
      <p:sp>
        <p:nvSpPr>
          <p:cNvPr id="203" name="Google Shape;203;p30"/>
          <p:cNvSpPr txBox="1"/>
          <p:nvPr/>
        </p:nvSpPr>
        <p:spPr>
          <a:xfrm>
            <a:off x="3004100" y="3615350"/>
            <a:ext cx="931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Average"/>
                <a:ea typeface="Average"/>
                <a:cs typeface="Average"/>
                <a:sym typeface="Average"/>
              </a:rPr>
              <a:t>Soft skills</a:t>
            </a:r>
            <a:endParaRPr>
              <a:latin typeface="Average"/>
              <a:ea typeface="Average"/>
              <a:cs typeface="Average"/>
              <a:sym typeface="Average"/>
            </a:endParaRPr>
          </a:p>
        </p:txBody>
      </p:sp>
      <p:sp>
        <p:nvSpPr>
          <p:cNvPr id="204" name="Google Shape;204;p30"/>
          <p:cNvSpPr txBox="1"/>
          <p:nvPr/>
        </p:nvSpPr>
        <p:spPr>
          <a:xfrm>
            <a:off x="648525" y="3384350"/>
            <a:ext cx="9765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Average"/>
                <a:ea typeface="Average"/>
                <a:cs typeface="Average"/>
                <a:sym typeface="Average"/>
              </a:rPr>
              <a:t>MS Office skills</a:t>
            </a:r>
            <a:endParaRPr>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210" name="Google Shape;210;p31"/>
          <p:cNvSpPr txBox="1"/>
          <p:nvPr>
            <p:ph idx="2" type="body"/>
          </p:nvPr>
        </p:nvSpPr>
        <p:spPr>
          <a:xfrm>
            <a:off x="3600450" y="3027600"/>
            <a:ext cx="52317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000000"/>
                </a:solidFill>
              </a:rPr>
              <a:t>Hard skills</a:t>
            </a:r>
            <a:endParaRPr b="1" sz="1500">
              <a:solidFill>
                <a:srgbClr val="000000"/>
              </a:solidFill>
            </a:endParaRPr>
          </a:p>
          <a:p>
            <a:pPr indent="0" lvl="0" marL="0" rtl="0" algn="l">
              <a:spcBef>
                <a:spcPts val="1600"/>
              </a:spcBef>
              <a:spcAft>
                <a:spcPts val="0"/>
              </a:spcAft>
              <a:buNone/>
            </a:pPr>
            <a:r>
              <a:rPr lang="ru" sz="1200">
                <a:solidFill>
                  <a:srgbClr val="000000"/>
                </a:solidFill>
              </a:rPr>
              <a:t>Здесь и далее столбик с 1 означает упоминание скила в вакансии, столбик с 0 - не упоминание.</a:t>
            </a:r>
            <a:endParaRPr sz="1200">
              <a:solidFill>
                <a:srgbClr val="000000"/>
              </a:solidFill>
            </a:endParaRPr>
          </a:p>
          <a:p>
            <a:pPr indent="0" lvl="0" marL="0" rtl="0" algn="l">
              <a:spcBef>
                <a:spcPts val="1600"/>
              </a:spcBef>
              <a:spcAft>
                <a:spcPts val="1600"/>
              </a:spcAft>
              <a:buNone/>
            </a:pPr>
            <a:r>
              <a:rPr lang="ru" sz="1200">
                <a:solidFill>
                  <a:srgbClr val="000000"/>
                </a:solidFill>
              </a:rPr>
              <a:t>Невооруженным взглядом видно, что знание SQL и Python вознаграждается также и финансово. Заработная плата в обоих случаях заметно выше.</a:t>
            </a:r>
            <a:endParaRPr sz="1200">
              <a:solidFill>
                <a:srgbClr val="000000"/>
              </a:solidFill>
            </a:endParaRPr>
          </a:p>
        </p:txBody>
      </p:sp>
      <p:pic>
        <p:nvPicPr>
          <p:cNvPr id="211" name="Google Shape;211;p31"/>
          <p:cNvPicPr preferRelativeResize="0"/>
          <p:nvPr/>
        </p:nvPicPr>
        <p:blipFill>
          <a:blip r:embed="rId3">
            <a:alphaModFix/>
          </a:blip>
          <a:stretch>
            <a:fillRect/>
          </a:stretch>
        </p:blipFill>
        <p:spPr>
          <a:xfrm>
            <a:off x="167325" y="1038600"/>
            <a:ext cx="2944650" cy="1890950"/>
          </a:xfrm>
          <a:prstGeom prst="rect">
            <a:avLst/>
          </a:prstGeom>
          <a:noFill/>
          <a:ln>
            <a:noFill/>
          </a:ln>
        </p:spPr>
      </p:pic>
      <p:pic>
        <p:nvPicPr>
          <p:cNvPr id="212" name="Google Shape;212;p31"/>
          <p:cNvPicPr preferRelativeResize="0"/>
          <p:nvPr/>
        </p:nvPicPr>
        <p:blipFill>
          <a:blip r:embed="rId4">
            <a:alphaModFix/>
          </a:blip>
          <a:stretch>
            <a:fillRect/>
          </a:stretch>
        </p:blipFill>
        <p:spPr>
          <a:xfrm>
            <a:off x="115025" y="2929550"/>
            <a:ext cx="3060525" cy="1965325"/>
          </a:xfrm>
          <a:prstGeom prst="rect">
            <a:avLst/>
          </a:prstGeom>
          <a:noFill/>
          <a:ln>
            <a:noFill/>
          </a:ln>
        </p:spPr>
      </p:pic>
      <p:pic>
        <p:nvPicPr>
          <p:cNvPr id="213" name="Google Shape;213;p31"/>
          <p:cNvPicPr preferRelativeResize="0"/>
          <p:nvPr/>
        </p:nvPicPr>
        <p:blipFill>
          <a:blip r:embed="rId5">
            <a:alphaModFix/>
          </a:blip>
          <a:stretch>
            <a:fillRect/>
          </a:stretch>
        </p:blipFill>
        <p:spPr>
          <a:xfrm>
            <a:off x="3305675" y="1103225"/>
            <a:ext cx="2885125" cy="1859759"/>
          </a:xfrm>
          <a:prstGeom prst="rect">
            <a:avLst/>
          </a:prstGeom>
          <a:noFill/>
          <a:ln>
            <a:noFill/>
          </a:ln>
        </p:spPr>
      </p:pic>
      <p:pic>
        <p:nvPicPr>
          <p:cNvPr id="214" name="Google Shape;214;p31"/>
          <p:cNvPicPr preferRelativeResize="0"/>
          <p:nvPr/>
        </p:nvPicPr>
        <p:blipFill>
          <a:blip r:embed="rId6">
            <a:alphaModFix/>
          </a:blip>
          <a:stretch>
            <a:fillRect/>
          </a:stretch>
        </p:blipFill>
        <p:spPr>
          <a:xfrm>
            <a:off x="6190800" y="1075880"/>
            <a:ext cx="2784600" cy="17949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Обзор</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Для анализа использовались датасеты вакансий и резюме, полученные с сайта Head Hunter при помощи библиотеки Python — scrapy. Данный сайт был выбран из-за его популярности и большого количества вакансий и резюме. В результате парсинга получены датасеты с 231957 вакансиями и 2958 резюме. Большая разница в количестве данных не означает, что спрос на специалистов в области Data Science выше, чем предложение и связан в основном со сложностями парсинга резюме, к тому же датасет вакансий включает в себя все имеющиеся на сайте вакансии, включая продавцов, официантов и прочие вакансии, никак не связанные с Data Science. Датасет резюме в свою очередь содержит только резюме, найденные по ключевому слову «data».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220" name="Google Shape;220;p32"/>
          <p:cNvSpPr txBox="1"/>
          <p:nvPr>
            <p:ph idx="2" type="body"/>
          </p:nvPr>
        </p:nvSpPr>
        <p:spPr>
          <a:xfrm>
            <a:off x="3600450" y="3027600"/>
            <a:ext cx="52317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000000"/>
                </a:solidFill>
              </a:rPr>
              <a:t>MS Office</a:t>
            </a:r>
            <a:r>
              <a:rPr b="1" lang="ru" sz="1500">
                <a:solidFill>
                  <a:srgbClr val="000000"/>
                </a:solidFill>
              </a:rPr>
              <a:t> skills</a:t>
            </a:r>
            <a:endParaRPr b="1" sz="1500">
              <a:solidFill>
                <a:srgbClr val="000000"/>
              </a:solidFill>
            </a:endParaRPr>
          </a:p>
          <a:p>
            <a:pPr indent="0" lvl="0" marL="0" rtl="0" algn="l">
              <a:spcBef>
                <a:spcPts val="1600"/>
              </a:spcBef>
              <a:spcAft>
                <a:spcPts val="1600"/>
              </a:spcAft>
              <a:buNone/>
            </a:pPr>
            <a:r>
              <a:rPr lang="ru" sz="1200">
                <a:solidFill>
                  <a:srgbClr val="000000"/>
                </a:solidFill>
              </a:rPr>
              <a:t>Английский язык в данную группу включен благодаря ощутимо сильной связи с остальными скилами. Заметно, что знание английского языка выше ценится на рынке труда. На втором месте следует знание Power Point, далее Access и на последнем месте знание Excel.</a:t>
            </a:r>
            <a:endParaRPr sz="1200">
              <a:solidFill>
                <a:srgbClr val="000000"/>
              </a:solidFill>
            </a:endParaRPr>
          </a:p>
        </p:txBody>
      </p:sp>
      <p:pic>
        <p:nvPicPr>
          <p:cNvPr id="221" name="Google Shape;221;p32"/>
          <p:cNvPicPr preferRelativeResize="0"/>
          <p:nvPr/>
        </p:nvPicPr>
        <p:blipFill>
          <a:blip r:embed="rId3">
            <a:alphaModFix/>
          </a:blip>
          <a:stretch>
            <a:fillRect/>
          </a:stretch>
        </p:blipFill>
        <p:spPr>
          <a:xfrm>
            <a:off x="115025" y="1025200"/>
            <a:ext cx="2965561" cy="1904350"/>
          </a:xfrm>
          <a:prstGeom prst="rect">
            <a:avLst/>
          </a:prstGeom>
          <a:noFill/>
          <a:ln>
            <a:noFill/>
          </a:ln>
        </p:spPr>
      </p:pic>
      <p:pic>
        <p:nvPicPr>
          <p:cNvPr id="222" name="Google Shape;222;p32"/>
          <p:cNvPicPr preferRelativeResize="0"/>
          <p:nvPr/>
        </p:nvPicPr>
        <p:blipFill>
          <a:blip r:embed="rId4">
            <a:alphaModFix/>
          </a:blip>
          <a:stretch>
            <a:fillRect/>
          </a:stretch>
        </p:blipFill>
        <p:spPr>
          <a:xfrm>
            <a:off x="152400" y="3115384"/>
            <a:ext cx="2920962" cy="1875716"/>
          </a:xfrm>
          <a:prstGeom prst="rect">
            <a:avLst/>
          </a:prstGeom>
          <a:noFill/>
          <a:ln>
            <a:noFill/>
          </a:ln>
        </p:spPr>
      </p:pic>
      <p:pic>
        <p:nvPicPr>
          <p:cNvPr id="223" name="Google Shape;223;p32"/>
          <p:cNvPicPr preferRelativeResize="0"/>
          <p:nvPr/>
        </p:nvPicPr>
        <p:blipFill>
          <a:blip r:embed="rId5">
            <a:alphaModFix/>
          </a:blip>
          <a:stretch>
            <a:fillRect/>
          </a:stretch>
        </p:blipFill>
        <p:spPr>
          <a:xfrm>
            <a:off x="3232986" y="1191000"/>
            <a:ext cx="2622724" cy="1684200"/>
          </a:xfrm>
          <a:prstGeom prst="rect">
            <a:avLst/>
          </a:prstGeom>
          <a:noFill/>
          <a:ln>
            <a:noFill/>
          </a:ln>
        </p:spPr>
      </p:pic>
      <p:pic>
        <p:nvPicPr>
          <p:cNvPr id="224" name="Google Shape;224;p32"/>
          <p:cNvPicPr preferRelativeResize="0"/>
          <p:nvPr/>
        </p:nvPicPr>
        <p:blipFill>
          <a:blip r:embed="rId6">
            <a:alphaModFix/>
          </a:blip>
          <a:stretch>
            <a:fillRect/>
          </a:stretch>
        </p:blipFill>
        <p:spPr>
          <a:xfrm>
            <a:off x="6008110" y="1191000"/>
            <a:ext cx="2622724" cy="168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230" name="Google Shape;230;p33"/>
          <p:cNvSpPr txBox="1"/>
          <p:nvPr>
            <p:ph idx="2" type="body"/>
          </p:nvPr>
        </p:nvSpPr>
        <p:spPr>
          <a:xfrm>
            <a:off x="3600450" y="3027600"/>
            <a:ext cx="52317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000000"/>
                </a:solidFill>
              </a:rPr>
              <a:t>Soft skills</a:t>
            </a:r>
            <a:endParaRPr b="1" sz="1500">
              <a:solidFill>
                <a:srgbClr val="000000"/>
              </a:solidFill>
            </a:endParaRPr>
          </a:p>
          <a:p>
            <a:pPr indent="0" lvl="0" marL="0" rtl="0" algn="l">
              <a:spcBef>
                <a:spcPts val="1600"/>
              </a:spcBef>
              <a:spcAft>
                <a:spcPts val="1600"/>
              </a:spcAft>
              <a:buNone/>
            </a:pPr>
            <a:r>
              <a:rPr lang="ru" sz="1200">
                <a:solidFill>
                  <a:srgbClr val="000000"/>
                </a:solidFill>
              </a:rPr>
              <a:t>C Soft skills все неоднозначно, не считая нескольких выбросов, Бизнес-анализ, Аналитическое мышление и Анализ данных находятся практически на одном уровне зар.платы, несущественно, но меньше от них отстают Аналитические исследования.</a:t>
            </a:r>
            <a:endParaRPr sz="1200">
              <a:solidFill>
                <a:srgbClr val="000000"/>
              </a:solidFill>
            </a:endParaRPr>
          </a:p>
        </p:txBody>
      </p:sp>
      <p:pic>
        <p:nvPicPr>
          <p:cNvPr id="231" name="Google Shape;231;p33"/>
          <p:cNvPicPr preferRelativeResize="0"/>
          <p:nvPr/>
        </p:nvPicPr>
        <p:blipFill>
          <a:blip r:embed="rId3">
            <a:alphaModFix/>
          </a:blip>
          <a:stretch>
            <a:fillRect/>
          </a:stretch>
        </p:blipFill>
        <p:spPr>
          <a:xfrm>
            <a:off x="152400" y="1191000"/>
            <a:ext cx="2759425" cy="1771984"/>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3115384"/>
            <a:ext cx="2920963" cy="1875716"/>
          </a:xfrm>
          <a:prstGeom prst="rect">
            <a:avLst/>
          </a:prstGeom>
          <a:noFill/>
          <a:ln>
            <a:noFill/>
          </a:ln>
        </p:spPr>
      </p:pic>
      <p:pic>
        <p:nvPicPr>
          <p:cNvPr id="233" name="Google Shape;233;p33"/>
          <p:cNvPicPr preferRelativeResize="0"/>
          <p:nvPr/>
        </p:nvPicPr>
        <p:blipFill>
          <a:blip r:embed="rId5">
            <a:alphaModFix/>
          </a:blip>
          <a:stretch>
            <a:fillRect/>
          </a:stretch>
        </p:blipFill>
        <p:spPr>
          <a:xfrm>
            <a:off x="3064225" y="1191000"/>
            <a:ext cx="2612751" cy="1684200"/>
          </a:xfrm>
          <a:prstGeom prst="rect">
            <a:avLst/>
          </a:prstGeom>
          <a:noFill/>
          <a:ln>
            <a:noFill/>
          </a:ln>
        </p:spPr>
      </p:pic>
      <p:pic>
        <p:nvPicPr>
          <p:cNvPr id="234" name="Google Shape;234;p33"/>
          <p:cNvPicPr preferRelativeResize="0"/>
          <p:nvPr/>
        </p:nvPicPr>
        <p:blipFill>
          <a:blip r:embed="rId6">
            <a:alphaModFix/>
          </a:blip>
          <a:stretch>
            <a:fillRect/>
          </a:stretch>
        </p:blipFill>
        <p:spPr>
          <a:xfrm>
            <a:off x="5829377" y="1191000"/>
            <a:ext cx="2612751" cy="168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Анализ предложений на рынке труда в области Data Science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47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предложений в области Data Science</a:t>
            </a:r>
            <a:endParaRPr>
              <a:solidFill>
                <a:srgbClr val="000000"/>
              </a:solidFill>
            </a:endParaRPr>
          </a:p>
        </p:txBody>
      </p:sp>
      <p:sp>
        <p:nvSpPr>
          <p:cNvPr id="245" name="Google Shape;245;p35"/>
          <p:cNvSpPr txBox="1"/>
          <p:nvPr>
            <p:ph idx="2" type="body"/>
          </p:nvPr>
        </p:nvSpPr>
        <p:spPr>
          <a:xfrm>
            <a:off x="2817500" y="1152475"/>
            <a:ext cx="6014700" cy="171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Намного сложнее получать информацию по резюме. Сложности возникают с возможным нарушением законодательства о защите персональных данных. Поэтому для анализа я использовала самые общие данные - пол, возраст, опыт работы (в годах), город, скилы. Из приведенных ниже графиков и таблиц можно заметить, что мужчин в данной области почти втрое больше, средний возраст - 33 года. Среди городов лидирует Москва с серьезным отрывом, в остальных городах проживает меньше 100 специалистов в области Data Sciense. </a:t>
            </a:r>
            <a:endParaRPr sz="1200">
              <a:solidFill>
                <a:srgbClr val="000000"/>
              </a:solidFill>
            </a:endParaRPr>
          </a:p>
        </p:txBody>
      </p:sp>
      <p:pic>
        <p:nvPicPr>
          <p:cNvPr id="246" name="Google Shape;246;p35"/>
          <p:cNvPicPr preferRelativeResize="0"/>
          <p:nvPr/>
        </p:nvPicPr>
        <p:blipFill>
          <a:blip r:embed="rId3">
            <a:alphaModFix/>
          </a:blip>
          <a:stretch>
            <a:fillRect/>
          </a:stretch>
        </p:blipFill>
        <p:spPr>
          <a:xfrm>
            <a:off x="0" y="1348775"/>
            <a:ext cx="2556700" cy="1674700"/>
          </a:xfrm>
          <a:prstGeom prst="rect">
            <a:avLst/>
          </a:prstGeom>
          <a:noFill/>
          <a:ln>
            <a:noFill/>
          </a:ln>
        </p:spPr>
      </p:pic>
      <p:pic>
        <p:nvPicPr>
          <p:cNvPr id="247" name="Google Shape;247;p35"/>
          <p:cNvPicPr preferRelativeResize="0"/>
          <p:nvPr/>
        </p:nvPicPr>
        <p:blipFill>
          <a:blip r:embed="rId4">
            <a:alphaModFix/>
          </a:blip>
          <a:stretch>
            <a:fillRect/>
          </a:stretch>
        </p:blipFill>
        <p:spPr>
          <a:xfrm>
            <a:off x="-38775" y="3425475"/>
            <a:ext cx="3092450" cy="1718025"/>
          </a:xfrm>
          <a:prstGeom prst="rect">
            <a:avLst/>
          </a:prstGeom>
          <a:noFill/>
          <a:ln>
            <a:noFill/>
          </a:ln>
        </p:spPr>
      </p:pic>
      <p:graphicFrame>
        <p:nvGraphicFramePr>
          <p:cNvPr id="248" name="Google Shape;248;p35"/>
          <p:cNvGraphicFramePr/>
          <p:nvPr/>
        </p:nvGraphicFramePr>
        <p:xfrm>
          <a:off x="6540600" y="3517113"/>
          <a:ext cx="3000000" cy="3000000"/>
        </p:xfrm>
        <a:graphic>
          <a:graphicData uri="http://schemas.openxmlformats.org/drawingml/2006/table">
            <a:tbl>
              <a:tblPr>
                <a:noFill/>
                <a:tableStyleId>{7EC17390-F6A2-4645-ABCF-9806EF7C4683}</a:tableStyleId>
              </a:tblPr>
              <a:tblGrid>
                <a:gridCol w="1221075"/>
                <a:gridCol w="1116475"/>
              </a:tblGrid>
              <a:tr h="304800">
                <a:tc>
                  <a:txBody>
                    <a:bodyPr/>
                    <a:lstStyle/>
                    <a:p>
                      <a:pPr indent="0" lvl="0" marL="0" rtl="0" algn="l">
                        <a:lnSpc>
                          <a:spcPct val="115000"/>
                        </a:lnSpc>
                        <a:spcBef>
                          <a:spcPts val="0"/>
                        </a:spcBef>
                        <a:spcAft>
                          <a:spcPts val="0"/>
                        </a:spcAft>
                        <a:buNone/>
                      </a:pPr>
                      <a:r>
                        <a:rPr b="1" lang="ru" sz="900"/>
                        <a:t>Город</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900"/>
                        <a:t>Количество резюме, шт.</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61925">
                <a:tc>
                  <a:txBody>
                    <a:bodyPr/>
                    <a:lstStyle/>
                    <a:p>
                      <a:pPr indent="0" lvl="0" marL="0" rtl="0" algn="l">
                        <a:lnSpc>
                          <a:spcPct val="115000"/>
                        </a:lnSpc>
                        <a:spcBef>
                          <a:spcPts val="0"/>
                        </a:spcBef>
                        <a:spcAft>
                          <a:spcPts val="0"/>
                        </a:spcAft>
                        <a:buNone/>
                      </a:pPr>
                      <a:r>
                        <a:rPr b="1" lang="ru" sz="900"/>
                        <a:t>Москва</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b="1" lang="ru" sz="900"/>
                        <a:t>2607</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61925">
                <a:tc>
                  <a:txBody>
                    <a:bodyPr/>
                    <a:lstStyle/>
                    <a:p>
                      <a:pPr indent="0" lvl="0" marL="0" rtl="0" algn="l">
                        <a:lnSpc>
                          <a:spcPct val="115000"/>
                        </a:lnSpc>
                        <a:spcBef>
                          <a:spcPts val="0"/>
                        </a:spcBef>
                        <a:spcAft>
                          <a:spcPts val="0"/>
                        </a:spcAft>
                        <a:buNone/>
                      </a:pPr>
                      <a:r>
                        <a:rPr b="1" lang="ru" sz="900"/>
                        <a:t>Санкт-Петербург</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b="1" lang="ru" sz="900"/>
                        <a:t>67</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61925">
                <a:tc>
                  <a:txBody>
                    <a:bodyPr/>
                    <a:lstStyle/>
                    <a:p>
                      <a:pPr indent="0" lvl="0" marL="0" rtl="0" algn="l">
                        <a:lnSpc>
                          <a:spcPct val="115000"/>
                        </a:lnSpc>
                        <a:spcBef>
                          <a:spcPts val="0"/>
                        </a:spcBef>
                        <a:spcAft>
                          <a:spcPts val="0"/>
                        </a:spcAft>
                        <a:buNone/>
                      </a:pPr>
                      <a:r>
                        <a:rPr b="1" lang="ru" sz="900"/>
                        <a:t>Алматы</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b="1" lang="ru" sz="900"/>
                        <a:t>17</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61925">
                <a:tc>
                  <a:txBody>
                    <a:bodyPr/>
                    <a:lstStyle/>
                    <a:p>
                      <a:pPr indent="0" lvl="0" marL="0" rtl="0" algn="l">
                        <a:lnSpc>
                          <a:spcPct val="115000"/>
                        </a:lnSpc>
                        <a:spcBef>
                          <a:spcPts val="0"/>
                        </a:spcBef>
                        <a:spcAft>
                          <a:spcPts val="0"/>
                        </a:spcAft>
                        <a:buNone/>
                      </a:pPr>
                      <a:r>
                        <a:rPr b="1" lang="ru" sz="900"/>
                        <a:t>Екатеринбург</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b="1" lang="ru" sz="900"/>
                        <a:t>12</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61925">
                <a:tc>
                  <a:txBody>
                    <a:bodyPr/>
                    <a:lstStyle/>
                    <a:p>
                      <a:pPr indent="0" lvl="0" marL="0" rtl="0" algn="l">
                        <a:lnSpc>
                          <a:spcPct val="115000"/>
                        </a:lnSpc>
                        <a:spcBef>
                          <a:spcPts val="0"/>
                        </a:spcBef>
                        <a:spcAft>
                          <a:spcPts val="0"/>
                        </a:spcAft>
                        <a:buNone/>
                      </a:pPr>
                      <a:r>
                        <a:rPr b="1" lang="ru" sz="900"/>
                        <a:t>Нур-Султан</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b="1" lang="ru" sz="900"/>
                        <a:t>9</a:t>
                      </a:r>
                      <a:endParaRPr b="1" sz="9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249" name="Google Shape;249;p35"/>
          <p:cNvGraphicFramePr/>
          <p:nvPr/>
        </p:nvGraphicFramePr>
        <p:xfrm>
          <a:off x="3152325" y="3517125"/>
          <a:ext cx="3000000" cy="3000000"/>
        </p:xfrm>
        <a:graphic>
          <a:graphicData uri="http://schemas.openxmlformats.org/drawingml/2006/table">
            <a:tbl>
              <a:tblPr>
                <a:noFill/>
                <a:tableStyleId>{7EC17390-F6A2-4645-ABCF-9806EF7C4683}</a:tableStyleId>
              </a:tblPr>
              <a:tblGrid>
                <a:gridCol w="1655550"/>
                <a:gridCol w="666925"/>
                <a:gridCol w="737525"/>
              </a:tblGrid>
              <a:tr h="295150">
                <a:tc>
                  <a:txBody>
                    <a:bodyPr/>
                    <a:lstStyle/>
                    <a:p>
                      <a:pPr indent="0" lvl="0" marL="0" rtl="0" algn="l">
                        <a:lnSpc>
                          <a:spcPct val="115000"/>
                        </a:lnSpc>
                        <a:spcBef>
                          <a:spcPts val="0"/>
                        </a:spcBef>
                        <a:spcAft>
                          <a:spcPts val="0"/>
                        </a:spcAft>
                        <a:buNone/>
                      </a:pPr>
                      <a:r>
                        <a:rPr b="1" lang="ru" sz="800"/>
                        <a:t>Статистические показатели</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Возраст, лет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Опыт работы, лет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35450">
                <a:tc>
                  <a:txBody>
                    <a:bodyPr/>
                    <a:lstStyle/>
                    <a:p>
                      <a:pPr indent="0" lvl="0" marL="0" rtl="0" algn="l">
                        <a:lnSpc>
                          <a:spcPct val="115000"/>
                        </a:lnSpc>
                        <a:spcBef>
                          <a:spcPts val="0"/>
                        </a:spcBef>
                        <a:spcAft>
                          <a:spcPts val="0"/>
                        </a:spcAft>
                        <a:buNone/>
                      </a:pPr>
                      <a:r>
                        <a:rPr b="1" lang="ru" sz="800"/>
                        <a:t>Количество</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2757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2892,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42800">
                <a:tc>
                  <a:txBody>
                    <a:bodyPr/>
                    <a:lstStyle/>
                    <a:p>
                      <a:pPr indent="0" lvl="0" marL="0" rtl="0" algn="l">
                        <a:lnSpc>
                          <a:spcPct val="115000"/>
                        </a:lnSpc>
                        <a:spcBef>
                          <a:spcPts val="0"/>
                        </a:spcBef>
                        <a:spcAft>
                          <a:spcPts val="0"/>
                        </a:spcAft>
                        <a:buNone/>
                      </a:pPr>
                      <a:r>
                        <a:rPr b="1" lang="ru" sz="800"/>
                        <a:t>Среднее (арифметическое)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33.67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11.01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35425">
                <a:tc>
                  <a:txBody>
                    <a:bodyPr/>
                    <a:lstStyle/>
                    <a:p>
                      <a:pPr indent="0" lvl="0" marL="0" rtl="0" algn="l">
                        <a:lnSpc>
                          <a:spcPct val="115000"/>
                        </a:lnSpc>
                        <a:spcBef>
                          <a:spcPts val="0"/>
                        </a:spcBef>
                        <a:spcAft>
                          <a:spcPts val="0"/>
                        </a:spcAft>
                        <a:buNone/>
                      </a:pPr>
                      <a:r>
                        <a:rPr b="1" lang="ru" sz="800"/>
                        <a:t>Стандартное отклонение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8.64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7.24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28050">
                <a:tc>
                  <a:txBody>
                    <a:bodyPr/>
                    <a:lstStyle/>
                    <a:p>
                      <a:pPr indent="0" lvl="0" marL="0" rtl="0" algn="l">
                        <a:lnSpc>
                          <a:spcPct val="115000"/>
                        </a:lnSpc>
                        <a:spcBef>
                          <a:spcPts val="0"/>
                        </a:spcBef>
                        <a:spcAft>
                          <a:spcPts val="0"/>
                        </a:spcAft>
                        <a:buNone/>
                      </a:pPr>
                      <a:r>
                        <a:rPr b="1" lang="ru" sz="800"/>
                        <a:t>Минимальное значение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14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28075">
                <a:tc>
                  <a:txBody>
                    <a:bodyPr/>
                    <a:lstStyle/>
                    <a:p>
                      <a:pPr indent="0" lvl="0" marL="0" rtl="0" algn="l">
                        <a:lnSpc>
                          <a:spcPct val="115000"/>
                        </a:lnSpc>
                        <a:spcBef>
                          <a:spcPts val="0"/>
                        </a:spcBef>
                        <a:spcAft>
                          <a:spcPts val="0"/>
                        </a:spcAft>
                        <a:buNone/>
                      </a:pPr>
                      <a:r>
                        <a:rPr b="1" lang="ru" sz="800"/>
                        <a:t>1 квартиль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27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41125">
                <a:tc>
                  <a:txBody>
                    <a:bodyPr/>
                    <a:lstStyle/>
                    <a:p>
                      <a:pPr indent="0" lvl="0" marL="0" rtl="0" algn="l">
                        <a:lnSpc>
                          <a:spcPct val="115000"/>
                        </a:lnSpc>
                        <a:spcBef>
                          <a:spcPts val="0"/>
                        </a:spcBef>
                        <a:spcAft>
                          <a:spcPts val="0"/>
                        </a:spcAft>
                        <a:buNone/>
                      </a:pPr>
                      <a:r>
                        <a:rPr b="1" lang="ru" sz="800"/>
                        <a:t>2 квартиль (медиана)</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33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11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51150">
                <a:tc>
                  <a:txBody>
                    <a:bodyPr/>
                    <a:lstStyle/>
                    <a:p>
                      <a:pPr indent="0" lvl="0" marL="0" rtl="0" algn="l">
                        <a:lnSpc>
                          <a:spcPct val="115000"/>
                        </a:lnSpc>
                        <a:spcBef>
                          <a:spcPts val="0"/>
                        </a:spcBef>
                        <a:spcAft>
                          <a:spcPts val="0"/>
                        </a:spcAft>
                        <a:buNone/>
                      </a:pPr>
                      <a:r>
                        <a:rPr b="1" lang="ru" sz="800"/>
                        <a:t>3 квартиль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39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16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20725">
                <a:tc>
                  <a:txBody>
                    <a:bodyPr/>
                    <a:lstStyle/>
                    <a:p>
                      <a:pPr indent="0" lvl="0" marL="0" rtl="0" algn="l">
                        <a:lnSpc>
                          <a:spcPct val="115000"/>
                        </a:lnSpc>
                        <a:spcBef>
                          <a:spcPts val="0"/>
                        </a:spcBef>
                        <a:spcAft>
                          <a:spcPts val="0"/>
                        </a:spcAft>
                        <a:buNone/>
                      </a:pPr>
                      <a:r>
                        <a:rPr b="1" lang="ru" sz="800"/>
                        <a:t>Максимальное значение</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119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800"/>
                        <a:t>43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53" name="Shape 253"/>
        <p:cNvGrpSpPr/>
        <p:nvPr/>
      </p:nvGrpSpPr>
      <p:grpSpPr>
        <a:xfrm>
          <a:off x="0" y="0"/>
          <a:ext cx="0" cy="0"/>
          <a:chOff x="0" y="0"/>
          <a:chExt cx="0" cy="0"/>
        </a:xfrm>
      </p:grpSpPr>
      <p:sp>
        <p:nvSpPr>
          <p:cNvPr id="254" name="Google Shape;254;p36"/>
          <p:cNvSpPr txBox="1"/>
          <p:nvPr>
            <p:ph type="title"/>
          </p:nvPr>
        </p:nvSpPr>
        <p:spPr>
          <a:xfrm>
            <a:off x="319075" y="51825"/>
            <a:ext cx="826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предложений в области Data Science</a:t>
            </a:r>
            <a:endParaRPr>
              <a:solidFill>
                <a:srgbClr val="000000"/>
              </a:solidFill>
            </a:endParaRPr>
          </a:p>
        </p:txBody>
      </p:sp>
      <p:sp>
        <p:nvSpPr>
          <p:cNvPr id="255" name="Google Shape;255;p36"/>
          <p:cNvSpPr txBox="1"/>
          <p:nvPr>
            <p:ph idx="2" type="body"/>
          </p:nvPr>
        </p:nvSpPr>
        <p:spPr>
          <a:xfrm>
            <a:off x="4635425" y="712775"/>
            <a:ext cx="41976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000000"/>
                </a:solidFill>
              </a:rPr>
              <a:t>В анализ резюме включено больше скилов, чем в анализе вакансий. Соискатели указывают больше скилов, чем работодатели. Интересно, что soft-skills в резюме соискателя указывается чаще. Python и SQL занимают не самые первые места. Возможно это связано с тем, что часть соискателей указали наиболее знакомые им библиотеки Python, так например в рейтинг не попала строчка Pandas с 68 упоминаниями. Попались и совсем интересные на мой взгляд скилы: грамотность - 28 упоминаний, Opera - 14 упоминаний, Windows - 8 упоминаний.</a:t>
            </a:r>
            <a:endParaRPr sz="1200">
              <a:solidFill>
                <a:srgbClr val="000000"/>
              </a:solidFill>
            </a:endParaRPr>
          </a:p>
        </p:txBody>
      </p:sp>
      <p:graphicFrame>
        <p:nvGraphicFramePr>
          <p:cNvPr id="256" name="Google Shape;256;p36"/>
          <p:cNvGraphicFramePr/>
          <p:nvPr/>
        </p:nvGraphicFramePr>
        <p:xfrm>
          <a:off x="277450" y="712775"/>
          <a:ext cx="3000000" cy="3000000"/>
        </p:xfrm>
        <a:graphic>
          <a:graphicData uri="http://schemas.openxmlformats.org/drawingml/2006/table">
            <a:tbl>
              <a:tblPr>
                <a:noFill/>
                <a:tableStyleId>{7EC17390-F6A2-4645-ABCF-9806EF7C4683}</a:tableStyleId>
              </a:tblPr>
              <a:tblGrid>
                <a:gridCol w="2156325"/>
                <a:gridCol w="1547175"/>
              </a:tblGrid>
              <a:tr h="104750">
                <a:tc>
                  <a:txBody>
                    <a:bodyPr/>
                    <a:lstStyle/>
                    <a:p>
                      <a:pPr indent="0" lvl="0" marL="0" rtl="0" algn="l">
                        <a:lnSpc>
                          <a:spcPct val="115000"/>
                        </a:lnSpc>
                        <a:spcBef>
                          <a:spcPts val="0"/>
                        </a:spcBef>
                        <a:spcAft>
                          <a:spcPts val="0"/>
                        </a:spcAft>
                        <a:buNone/>
                      </a:pPr>
                      <a:r>
                        <a:rPr b="1" lang="ru" sz="600"/>
                        <a:t>Скилы</a:t>
                      </a:r>
                      <a:endParaRPr b="1"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ru" sz="600"/>
                        <a:t>Количество упоминаний, шт.</a:t>
                      </a:r>
                      <a:endParaRPr b="1"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Project management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496</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Английский язык</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480</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Python</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472</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PowerPoint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458</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Управление проектами</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449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SQL</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400</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Excel</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392</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Office</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334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Data Analysis</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305</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Ведение переговоров</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299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Работа в команде</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296</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Presentation skills</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284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Analytical skills</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278</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Outlook</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277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Git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262</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Negotiation skills</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257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Организаторские навыки</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250</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Business English</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234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Linux</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230</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Team management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227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Деловая переписка</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217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Пользователь ПК</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199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Adobe Photoshop</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196</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HTML</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180</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Управление персоналом</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178</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Agile Project Management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177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CRM</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176</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Time management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175</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Анализ данных</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174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JavaScript</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163</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Big Data</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159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MySQL</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157</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Leadership Skills</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154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Word</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149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Проведение презентаций</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145</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MS SQL</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144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Business Planning</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144</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Управление командой</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141</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Грамотная речь</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ru" sz="600"/>
                        <a:t>139</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104750">
                <a:tc>
                  <a:txBody>
                    <a:bodyPr/>
                    <a:lstStyle/>
                    <a:p>
                      <a:pPr indent="0" lvl="0" marL="0" rtl="0" algn="l">
                        <a:lnSpc>
                          <a:spcPct val="115000"/>
                        </a:lnSpc>
                        <a:spcBef>
                          <a:spcPts val="0"/>
                        </a:spcBef>
                        <a:spcAft>
                          <a:spcPts val="0"/>
                        </a:spcAft>
                        <a:buNone/>
                      </a:pPr>
                      <a:r>
                        <a:rPr lang="ru" sz="600"/>
                        <a:t>Budgeting</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6D7A8"/>
                    </a:solidFill>
                  </a:tcPr>
                </a:tc>
                <a:tc>
                  <a:txBody>
                    <a:bodyPr/>
                    <a:lstStyle/>
                    <a:p>
                      <a:pPr indent="0" lvl="0" marL="0" rtl="0" algn="r">
                        <a:lnSpc>
                          <a:spcPct val="115000"/>
                        </a:lnSpc>
                        <a:spcBef>
                          <a:spcPts val="0"/>
                        </a:spcBef>
                        <a:spcAft>
                          <a:spcPts val="0"/>
                        </a:spcAft>
                        <a:buNone/>
                      </a:pPr>
                      <a:r>
                        <a:rPr lang="ru" sz="600"/>
                        <a:t>133</a:t>
                      </a:r>
                      <a:endParaRPr sz="600"/>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6D7A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Выводы</a:t>
            </a:r>
            <a:endParaRPr/>
          </a:p>
        </p:txBody>
      </p:sp>
      <p:grpSp>
        <p:nvGrpSpPr>
          <p:cNvPr id="262" name="Google Shape;262;p37"/>
          <p:cNvGrpSpPr/>
          <p:nvPr/>
        </p:nvGrpSpPr>
        <p:grpSpPr>
          <a:xfrm>
            <a:off x="424825" y="1253973"/>
            <a:ext cx="8294372" cy="799416"/>
            <a:chOff x="424813" y="1177875"/>
            <a:chExt cx="8294372" cy="849900"/>
          </a:xfrm>
        </p:grpSpPr>
        <p:sp>
          <p:nvSpPr>
            <p:cNvPr id="263" name="Google Shape;263;p37"/>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7"/>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ru">
                <a:solidFill>
                  <a:schemeClr val="lt1"/>
                </a:solidFill>
              </a:rPr>
              <a:t>Поиск вакансий</a:t>
            </a:r>
            <a:endParaRPr>
              <a:solidFill>
                <a:schemeClr val="lt1"/>
              </a:solidFill>
            </a:endParaRPr>
          </a:p>
        </p:txBody>
      </p:sp>
      <p:sp>
        <p:nvSpPr>
          <p:cNvPr id="266" name="Google Shape;266;p37"/>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ru" sz="1000">
                <a:solidFill>
                  <a:schemeClr val="lt1"/>
                </a:solidFill>
              </a:rPr>
              <a:t>Искать свежие вакансии соискателям лучше всего в начале недели,</a:t>
            </a:r>
            <a:endParaRPr sz="1000">
              <a:solidFill>
                <a:schemeClr val="lt1"/>
              </a:solidFill>
            </a:endParaRPr>
          </a:p>
          <a:p>
            <a:pPr indent="-292100" lvl="0" marL="457200" rtl="0" algn="l">
              <a:spcBef>
                <a:spcPts val="0"/>
              </a:spcBef>
              <a:spcAft>
                <a:spcPts val="0"/>
              </a:spcAft>
              <a:buClr>
                <a:schemeClr val="lt1"/>
              </a:buClr>
              <a:buSzPts val="1000"/>
              <a:buChar char="●"/>
            </a:pPr>
            <a:r>
              <a:rPr lang="ru" sz="1000">
                <a:solidFill>
                  <a:schemeClr val="lt1"/>
                </a:solidFill>
              </a:rPr>
              <a:t>Не затягивать процесс отклика на вакансию, так как в большинстве случаев вакансии закрываются за неделю.</a:t>
            </a:r>
            <a:r>
              <a:rPr lang="ru" sz="1000">
                <a:solidFill>
                  <a:schemeClr val="lt1"/>
                </a:solidFill>
              </a:rPr>
              <a:t> </a:t>
            </a:r>
            <a:endParaRPr sz="1000">
              <a:solidFill>
                <a:schemeClr val="lt1"/>
              </a:solidFill>
            </a:endParaRPr>
          </a:p>
        </p:txBody>
      </p:sp>
      <p:grpSp>
        <p:nvGrpSpPr>
          <p:cNvPr id="267" name="Google Shape;267;p37"/>
          <p:cNvGrpSpPr/>
          <p:nvPr/>
        </p:nvGrpSpPr>
        <p:grpSpPr>
          <a:xfrm>
            <a:off x="424825" y="2127339"/>
            <a:ext cx="8294360" cy="799416"/>
            <a:chOff x="424813" y="2075689"/>
            <a:chExt cx="8294360" cy="849900"/>
          </a:xfrm>
        </p:grpSpPr>
        <p:sp>
          <p:nvSpPr>
            <p:cNvPr id="268" name="Google Shape;268;p37"/>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7"/>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ru">
                <a:solidFill>
                  <a:schemeClr val="lt1"/>
                </a:solidFill>
              </a:rPr>
              <a:t>Заработная плата</a:t>
            </a:r>
            <a:endParaRPr>
              <a:solidFill>
                <a:schemeClr val="lt1"/>
              </a:solidFill>
            </a:endParaRPr>
          </a:p>
        </p:txBody>
      </p:sp>
      <p:sp>
        <p:nvSpPr>
          <p:cNvPr id="271" name="Google Shape;271;p37"/>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ru" sz="1000">
                <a:solidFill>
                  <a:schemeClr val="lt1"/>
                </a:solidFill>
              </a:rPr>
              <a:t>Трезво оценить свой уровень навыков, местоположение и в соответствии с этим рассчитывать на заработную плату</a:t>
            </a:r>
            <a:endParaRPr sz="1000">
              <a:solidFill>
                <a:schemeClr val="lt1"/>
              </a:solidFill>
            </a:endParaRPr>
          </a:p>
        </p:txBody>
      </p:sp>
      <p:grpSp>
        <p:nvGrpSpPr>
          <p:cNvPr id="272" name="Google Shape;272;p37"/>
          <p:cNvGrpSpPr/>
          <p:nvPr/>
        </p:nvGrpSpPr>
        <p:grpSpPr>
          <a:xfrm>
            <a:off x="424838" y="3000570"/>
            <a:ext cx="8294360" cy="1986888"/>
            <a:chOff x="424813" y="2974405"/>
            <a:chExt cx="8294360" cy="849933"/>
          </a:xfrm>
        </p:grpSpPr>
        <p:sp>
          <p:nvSpPr>
            <p:cNvPr id="273" name="Google Shape;273;p37"/>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7"/>
          <p:cNvSpPr txBox="1"/>
          <p:nvPr>
            <p:ph idx="4294967295" type="body"/>
          </p:nvPr>
        </p:nvSpPr>
        <p:spPr>
          <a:xfrm>
            <a:off x="539675" y="3000775"/>
            <a:ext cx="2422500" cy="1983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ru">
                <a:solidFill>
                  <a:schemeClr val="lt1"/>
                </a:solidFill>
              </a:rPr>
              <a:t>Скилы</a:t>
            </a:r>
            <a:endParaRPr>
              <a:solidFill>
                <a:schemeClr val="lt1"/>
              </a:solidFill>
            </a:endParaRPr>
          </a:p>
        </p:txBody>
      </p:sp>
      <p:sp>
        <p:nvSpPr>
          <p:cNvPr id="276" name="Google Shape;276;p37"/>
          <p:cNvSpPr txBox="1"/>
          <p:nvPr>
            <p:ph idx="4294967295" type="body"/>
          </p:nvPr>
        </p:nvSpPr>
        <p:spPr>
          <a:xfrm>
            <a:off x="3480450" y="3004336"/>
            <a:ext cx="5111700" cy="19830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ru" sz="1000">
                <a:solidFill>
                  <a:schemeClr val="lt1"/>
                </a:solidFill>
              </a:rPr>
              <a:t>При составлении резюме стоит обратить внимание на те скилы, на которые рассчитывает работодатель. Краткость - сестра таланта, не стоит загромождать резюме целой кучей скилов, которые часто только мешают работодателю увидеть то, что ему нужно.</a:t>
            </a:r>
            <a:endParaRPr sz="1000">
              <a:solidFill>
                <a:schemeClr val="lt1"/>
              </a:solidFill>
            </a:endParaRPr>
          </a:p>
          <a:p>
            <a:pPr indent="-292100" lvl="0" marL="457200" rtl="0" algn="l">
              <a:spcBef>
                <a:spcPts val="0"/>
              </a:spcBef>
              <a:spcAft>
                <a:spcPts val="0"/>
              </a:spcAft>
              <a:buClr>
                <a:schemeClr val="lt1"/>
              </a:buClr>
              <a:buSzPts val="1000"/>
              <a:buChar char="●"/>
            </a:pPr>
            <a:r>
              <a:rPr lang="ru" sz="1000">
                <a:solidFill>
                  <a:schemeClr val="lt1"/>
                </a:solidFill>
              </a:rPr>
              <a:t>В резюме стоит объединять скилы в один. Например знание MS Office уже подразумевает, что соискатель знаком с Outlook и Word. Если работодатель в описании вакансии указывает глубокое знание Excel, то уровень владения Excel можно указать отдельно</a:t>
            </a:r>
            <a:endParaRPr sz="1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solidFill>
                  <a:schemeClr val="lt1"/>
                </a:solidFill>
              </a:rPr>
              <a:t>Анализ подготовлен</a:t>
            </a:r>
            <a:endParaRPr>
              <a:solidFill>
                <a:schemeClr val="lt1"/>
              </a:solidFill>
            </a:endParaRPr>
          </a:p>
        </p:txBody>
      </p:sp>
      <p:sp>
        <p:nvSpPr>
          <p:cNvPr id="283" name="Google Shape;283;p38"/>
          <p:cNvSpPr txBox="1"/>
          <p:nvPr>
            <p:ph idx="4294967295" type="body"/>
          </p:nvPr>
        </p:nvSpPr>
        <p:spPr>
          <a:xfrm>
            <a:off x="81683" y="3108900"/>
            <a:ext cx="89385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700">
                <a:solidFill>
                  <a:schemeClr val="dk1"/>
                </a:solidFill>
              </a:rPr>
              <a:t>Игреева Вероника Юрьевна</a:t>
            </a:r>
            <a:endParaRPr sz="1700">
              <a:solidFill>
                <a:schemeClr val="dk1"/>
              </a:solidFill>
            </a:endParaRPr>
          </a:p>
        </p:txBody>
      </p:sp>
      <p:cxnSp>
        <p:nvCxnSpPr>
          <p:cNvPr id="284" name="Google Shape;284;p38"/>
          <p:cNvCxnSpPr/>
          <p:nvPr/>
        </p:nvCxnSpPr>
        <p:spPr>
          <a:xfrm>
            <a:off x="4415475" y="3789244"/>
            <a:ext cx="270900" cy="0"/>
          </a:xfrm>
          <a:prstGeom prst="straightConnector1">
            <a:avLst/>
          </a:prstGeom>
          <a:noFill/>
          <a:ln cap="flat" cmpd="sng" w="9525">
            <a:solidFill>
              <a:srgbClr val="9E9E9E"/>
            </a:solidFill>
            <a:prstDash val="solid"/>
            <a:round/>
            <a:headEnd len="sm" w="sm" type="none"/>
            <a:tailEnd len="sm" w="sm" type="none"/>
          </a:ln>
        </p:spPr>
      </p:cxnSp>
      <p:sp>
        <p:nvSpPr>
          <p:cNvPr id="285" name="Google Shape;285;p38"/>
          <p:cNvSpPr txBox="1"/>
          <p:nvPr/>
        </p:nvSpPr>
        <p:spPr>
          <a:xfrm>
            <a:off x="119738" y="3709105"/>
            <a:ext cx="8667300" cy="115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ru" sz="1300">
                <a:solidFill>
                  <a:srgbClr val="CACACA"/>
                </a:solidFill>
                <a:latin typeface="Average"/>
                <a:ea typeface="Average"/>
                <a:cs typeface="Average"/>
                <a:sym typeface="Average"/>
              </a:rPr>
              <a:t>Студент курса “Аналитик данных” в университете он-лайн профессий “Нетология”, группа asb-4</a:t>
            </a:r>
            <a:endParaRPr sz="1300">
              <a:solidFill>
                <a:srgbClr val="CACACA"/>
              </a:solidFill>
              <a:latin typeface="Average"/>
              <a:ea typeface="Average"/>
              <a:cs typeface="Average"/>
              <a:sym typeface="Average"/>
            </a:endParaRPr>
          </a:p>
          <a:p>
            <a:pPr indent="0" lvl="0" marL="0" rtl="0" algn="ctr">
              <a:lnSpc>
                <a:spcPct val="115000"/>
              </a:lnSpc>
              <a:spcBef>
                <a:spcPts val="1600"/>
              </a:spcBef>
              <a:spcAft>
                <a:spcPts val="1600"/>
              </a:spcAft>
              <a:buNone/>
            </a:pPr>
            <a:r>
              <a:rPr lang="ru" sz="1300">
                <a:solidFill>
                  <a:srgbClr val="CACACA"/>
                </a:solidFill>
                <a:latin typeface="Average"/>
                <a:ea typeface="Average"/>
                <a:cs typeface="Average"/>
                <a:sym typeface="Average"/>
              </a:rPr>
              <a:t>код на Github: </a:t>
            </a:r>
            <a:r>
              <a:rPr lang="ru" sz="1100" u="sng">
                <a:solidFill>
                  <a:schemeClr val="hlink"/>
                </a:solidFill>
                <a:hlinkClick r:id="rId3"/>
              </a:rPr>
              <a:t>https://github.com/veronikaIgreeva/Netology/tree/%D0%94%D0%B8%D0%BF%D0%BB%D0%BE%D0%BC%D0%BD%D0%B0%D1%8F-%D1%80%D0%B0%D0%B1%D0%BE%D1%82%D0%B0</a:t>
            </a:r>
            <a:endParaRPr sz="1300">
              <a:solidFill>
                <a:srgbClr val="CACACA"/>
              </a:solidFill>
              <a:latin typeface="Average"/>
              <a:ea typeface="Average"/>
              <a:cs typeface="Average"/>
              <a:sym typeface="Average"/>
            </a:endParaRPr>
          </a:p>
        </p:txBody>
      </p:sp>
      <p:pic>
        <p:nvPicPr>
          <p:cNvPr id="286" name="Google Shape;286;p38"/>
          <p:cNvPicPr preferRelativeResize="0"/>
          <p:nvPr/>
        </p:nvPicPr>
        <p:blipFill>
          <a:blip r:embed="rId4">
            <a:alphaModFix/>
          </a:blip>
          <a:stretch>
            <a:fillRect/>
          </a:stretch>
        </p:blipFill>
        <p:spPr>
          <a:xfrm>
            <a:off x="3756300" y="1068050"/>
            <a:ext cx="1394174" cy="1416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Целевая аудитория</a:t>
            </a:r>
            <a:endParaRPr/>
          </a:p>
        </p:txBody>
      </p:sp>
      <p:sp>
        <p:nvSpPr>
          <p:cNvPr id="72" name="Google Shape;72;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Проект будет прежде всего интересен:</a:t>
            </a:r>
            <a:r>
              <a:rPr lang="ru"/>
              <a:t> </a:t>
            </a:r>
            <a:endParaRPr/>
          </a:p>
          <a:p>
            <a:pPr indent="-342900" lvl="0" marL="457200" rtl="0" algn="l">
              <a:spcBef>
                <a:spcPts val="1600"/>
              </a:spcBef>
              <a:spcAft>
                <a:spcPts val="0"/>
              </a:spcAft>
              <a:buSzPts val="1800"/>
              <a:buChar char="●"/>
            </a:pPr>
            <a:r>
              <a:rPr lang="ru"/>
              <a:t>выпускникам и студентам школ и курсов, посвященных Data Sciense,</a:t>
            </a:r>
            <a:endParaRPr/>
          </a:p>
          <a:p>
            <a:pPr indent="-342900" lvl="0" marL="457200" rtl="0" algn="l">
              <a:spcBef>
                <a:spcPts val="0"/>
              </a:spcBef>
              <a:spcAft>
                <a:spcPts val="0"/>
              </a:spcAft>
              <a:buSzPts val="1800"/>
              <a:buChar char="●"/>
            </a:pPr>
            <a:r>
              <a:rPr lang="ru"/>
              <a:t>школам, выпускающим специалистов в области Data Sciense,</a:t>
            </a:r>
            <a:endParaRPr/>
          </a:p>
          <a:p>
            <a:pPr indent="-342900" lvl="0" marL="457200" rtl="0" algn="l">
              <a:spcBef>
                <a:spcPts val="0"/>
              </a:spcBef>
              <a:spcAft>
                <a:spcPts val="0"/>
              </a:spcAft>
              <a:buSzPts val="1800"/>
              <a:buChar char="●"/>
            </a:pPr>
            <a:r>
              <a:rPr lang="ru"/>
              <a:t>работодателям для анализа рынка труда в области Data Sciense.</a:t>
            </a:r>
            <a:r>
              <a:rPr lang="ru"/>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Анализ спроса на рынке труда в области 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83" name="Google Shape;83;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84" name="Google Shape;84;p17"/>
          <p:cNvSpPr txBox="1"/>
          <p:nvPr>
            <p:ph idx="2" type="body"/>
          </p:nvPr>
        </p:nvSpPr>
        <p:spPr>
          <a:xfrm>
            <a:off x="4832400" y="1152475"/>
            <a:ext cx="3999900" cy="38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rgbClr val="000000"/>
                </a:solidFill>
              </a:rPr>
              <a:t>В первую очередь попробуем посмотреть распределение вакансий по дням. Видим, что график имеет некую структуру, похожую на зубцы. Причем левая сторона «зубца» заметно выше правой, между «зубцами» имеются некие пробелы, только самый последний «зубец» заметно выделяется среди других увеличенной правой стороной, в целом он также заметно выше остальных. Пробелы между «зубцами» означают выходные и праздничные дни, сами «зубцы» - это будни. Видим, что количество вакансий резко возросло за последнюю неделю. Связано это скорее всего с тем, что за оставшиеся недели вакансии попросту закрыты, то есть сотрудник найден и работодатель уже не нуждается в вакансии. Исходя из графика можно предположить, что примерно половина вакансий закрывается через неделю с момента подачи объявления. Также можно отследить интересную деталь — вакансий в начале недели обычно больше, чем в конце недели. Из общей картины вырывается количество вакансий за 29.02.2020 и 01.03.2020, а это суббота и воскресенье. Полагаю это связано с тем, что вакансии были опубликованы за день и непосредственно в день парсинга, соответственно количество закрытых вакансий скорее всего ничтожно мало. При поиске работы можно порекомендовать просматривать вакансии в начале недели и желательно откликаться на них в течение недели, вакансии недельной давности возможно уже закрыты, работодатель по разным причинам не удалил вакансию с сайта. Вакансии в сфере Data Science мало чем отличаются от общей тенденции, разве что можно увидеть неожиданные всплески вакансий по пятницам и в середине недели. </a:t>
            </a:r>
            <a:endParaRPr sz="900">
              <a:solidFill>
                <a:srgbClr val="000000"/>
              </a:solidFill>
            </a:endParaRPr>
          </a:p>
          <a:p>
            <a:pPr indent="0" lvl="0" marL="0" rtl="0" algn="l">
              <a:spcBef>
                <a:spcPts val="1600"/>
              </a:spcBef>
              <a:spcAft>
                <a:spcPts val="1600"/>
              </a:spcAft>
              <a:buClr>
                <a:srgbClr val="000000"/>
              </a:buClr>
              <a:buSzPts val="1100"/>
              <a:buFont typeface="Arial"/>
              <a:buNone/>
            </a:pPr>
            <a:r>
              <a:rPr lang="ru" sz="1600"/>
              <a:t>Введите свой текст здесь Введите свой текст здесь Введите свой текст здесь </a:t>
            </a:r>
            <a:endParaRPr sz="1600"/>
          </a:p>
        </p:txBody>
      </p:sp>
      <p:pic>
        <p:nvPicPr>
          <p:cNvPr id="85" name="Google Shape;85;p17"/>
          <p:cNvPicPr preferRelativeResize="0"/>
          <p:nvPr/>
        </p:nvPicPr>
        <p:blipFill>
          <a:blip r:embed="rId3">
            <a:alphaModFix/>
          </a:blip>
          <a:stretch>
            <a:fillRect/>
          </a:stretch>
        </p:blipFill>
        <p:spPr>
          <a:xfrm>
            <a:off x="124550" y="1194525"/>
            <a:ext cx="4018374" cy="1833801"/>
          </a:xfrm>
          <a:prstGeom prst="rect">
            <a:avLst/>
          </a:prstGeom>
          <a:noFill/>
          <a:ln>
            <a:noFill/>
          </a:ln>
        </p:spPr>
      </p:pic>
      <p:pic>
        <p:nvPicPr>
          <p:cNvPr id="86" name="Google Shape;86;p17"/>
          <p:cNvPicPr preferRelativeResize="0"/>
          <p:nvPr/>
        </p:nvPicPr>
        <p:blipFill>
          <a:blip r:embed="rId4">
            <a:alphaModFix/>
          </a:blip>
          <a:stretch>
            <a:fillRect/>
          </a:stretch>
        </p:blipFill>
        <p:spPr>
          <a:xfrm>
            <a:off x="0" y="3184250"/>
            <a:ext cx="4186277" cy="1959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a:t>
            </a:r>
            <a:r>
              <a:rPr lang="ru">
                <a:solidFill>
                  <a:srgbClr val="000000"/>
                </a:solidFill>
              </a:rPr>
              <a:t> рынка вакансий в области Data Science</a:t>
            </a:r>
            <a:endParaRPr>
              <a:solidFill>
                <a:srgbClr val="000000"/>
              </a:solidFill>
            </a:endParaRPr>
          </a:p>
        </p:txBody>
      </p:sp>
      <p:sp>
        <p:nvSpPr>
          <p:cNvPr id="92" name="Google Shape;92;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93" name="Google Shape;93;p18"/>
          <p:cNvSpPr txBox="1"/>
          <p:nvPr>
            <p:ph idx="2" type="body"/>
          </p:nvPr>
        </p:nvSpPr>
        <p:spPr>
          <a:xfrm>
            <a:off x="5115650" y="1152475"/>
            <a:ext cx="371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Распределение вакансий по требуемому опыту работы не сильно отличается от общих тенденций. Исключение составляет столбик диаграммы для специалистов без опыта. Работодатели в сфере Data Science все-таки больше предпочитают специалистов с опытом работы. </a:t>
            </a:r>
            <a:r>
              <a:rPr lang="ru">
                <a:solidFill>
                  <a:srgbClr val="000000"/>
                </a:solidFill>
              </a:rPr>
              <a:t>Распределение вакансий по типу занятости, по типу рабочего дня также не сильно выделяется из общей тенденции. Ниже чуть подробнее рассмотрим этот момент при подсчете уровня заработной платы.</a:t>
            </a:r>
            <a:endParaRPr>
              <a:solidFill>
                <a:srgbClr val="000000"/>
              </a:solidFill>
            </a:endParaRPr>
          </a:p>
        </p:txBody>
      </p:sp>
      <p:pic>
        <p:nvPicPr>
          <p:cNvPr id="94" name="Google Shape;94;p18"/>
          <p:cNvPicPr preferRelativeResize="0"/>
          <p:nvPr/>
        </p:nvPicPr>
        <p:blipFill>
          <a:blip r:embed="rId3">
            <a:alphaModFix/>
          </a:blip>
          <a:stretch>
            <a:fillRect/>
          </a:stretch>
        </p:blipFill>
        <p:spPr>
          <a:xfrm>
            <a:off x="0" y="1152470"/>
            <a:ext cx="4572002" cy="2002125"/>
          </a:xfrm>
          <a:prstGeom prst="rect">
            <a:avLst/>
          </a:prstGeom>
          <a:noFill/>
          <a:ln>
            <a:noFill/>
          </a:ln>
        </p:spPr>
      </p:pic>
      <p:pic>
        <p:nvPicPr>
          <p:cNvPr id="95" name="Google Shape;95;p18"/>
          <p:cNvPicPr preferRelativeResize="0"/>
          <p:nvPr/>
        </p:nvPicPr>
        <p:blipFill>
          <a:blip r:embed="rId4">
            <a:alphaModFix/>
          </a:blip>
          <a:stretch>
            <a:fillRect/>
          </a:stretch>
        </p:blipFill>
        <p:spPr>
          <a:xfrm>
            <a:off x="0" y="3154600"/>
            <a:ext cx="5011251" cy="2040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a:t>
            </a:r>
            <a:r>
              <a:rPr lang="ru">
                <a:solidFill>
                  <a:srgbClr val="000000"/>
                </a:solidFill>
              </a:rPr>
              <a:t> рынка вакансий в области Data Science</a:t>
            </a:r>
            <a:endParaRPr>
              <a:solidFill>
                <a:srgbClr val="000000"/>
              </a:solidFill>
            </a:endParaRPr>
          </a:p>
        </p:txBody>
      </p:sp>
      <p:sp>
        <p:nvSpPr>
          <p:cNvPr id="101" name="Google Shape;101;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02" name="Google Shape;102;p19"/>
          <p:cNvSpPr txBox="1"/>
          <p:nvPr>
            <p:ph idx="2" type="body"/>
          </p:nvPr>
        </p:nvSpPr>
        <p:spPr>
          <a:xfrm>
            <a:off x="4635425" y="1152475"/>
            <a:ext cx="4196700" cy="38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000000"/>
                </a:solidFill>
              </a:rPr>
              <a:t>Ни для кого не секрет, что и работодателей, и сотрудников больше всего волнует распределение вакансий по заработной плате. К сожалению не во всех вакансиях указан уровень заработной платы, а в указанных часто присутствует некий порог заработной платы - от, до, либо от и до. Для анализа я использовала самый пессимистичный вариант - а именно нижний порог заработной платы.  Из анализа были удалены иные валюты, кроме российского рубля. Проанализировав датасет можно заметить, что в предложениях также часто указывается тип заработной платы - “на руки”, “до вычета налогов”. Тип заработной платы “на руки” означает обычно зарплату больше на 13%. Тем не менее я решила не приводить эти значения к одному формату, то есть брать все зарплаты с типом “на руки” и прибавлять к ним 13%, так как интересующие нас данные (красный график), представленные на графике boxplot, говорят нам о том, что уровень зарплаты “до вычета налогов” уже заметно больше. </a:t>
            </a:r>
            <a:endParaRPr sz="1000">
              <a:solidFill>
                <a:srgbClr val="000000"/>
              </a:solidFill>
            </a:endParaRPr>
          </a:p>
          <a:p>
            <a:pPr indent="0" lvl="0" marL="0" rtl="0" algn="l">
              <a:spcBef>
                <a:spcPts val="1600"/>
              </a:spcBef>
              <a:spcAft>
                <a:spcPts val="1600"/>
              </a:spcAft>
              <a:buNone/>
            </a:pPr>
            <a:r>
              <a:rPr lang="ru" sz="1000">
                <a:solidFill>
                  <a:srgbClr val="000000"/>
                </a:solidFill>
              </a:rPr>
              <a:t>Разберем графики boxplot. График для общего числа вакансий (синий график) показывает довольно много выбросов, что неудивительно, так как он содержит данные для всех отраслей. В свою очередь область Data Science (красный график) демонстрирует не столь ощутимый разброс. Подробнее рассмотрим в цифрах на следующем слайде.</a:t>
            </a:r>
            <a:endParaRPr sz="1000">
              <a:solidFill>
                <a:srgbClr val="000000"/>
              </a:solidFill>
            </a:endParaRPr>
          </a:p>
        </p:txBody>
      </p:sp>
      <p:pic>
        <p:nvPicPr>
          <p:cNvPr id="103" name="Google Shape;103;p19"/>
          <p:cNvPicPr preferRelativeResize="0"/>
          <p:nvPr/>
        </p:nvPicPr>
        <p:blipFill>
          <a:blip r:embed="rId3">
            <a:alphaModFix/>
          </a:blip>
          <a:stretch>
            <a:fillRect/>
          </a:stretch>
        </p:blipFill>
        <p:spPr>
          <a:xfrm>
            <a:off x="190951" y="1210600"/>
            <a:ext cx="4196699" cy="1641430"/>
          </a:xfrm>
          <a:prstGeom prst="rect">
            <a:avLst/>
          </a:prstGeom>
          <a:noFill/>
          <a:ln>
            <a:noFill/>
          </a:ln>
        </p:spPr>
      </p:pic>
      <p:pic>
        <p:nvPicPr>
          <p:cNvPr id="104" name="Google Shape;104;p19"/>
          <p:cNvPicPr preferRelativeResize="0"/>
          <p:nvPr/>
        </p:nvPicPr>
        <p:blipFill>
          <a:blip r:embed="rId4">
            <a:alphaModFix/>
          </a:blip>
          <a:stretch>
            <a:fillRect/>
          </a:stretch>
        </p:blipFill>
        <p:spPr>
          <a:xfrm>
            <a:off x="30871" y="3155200"/>
            <a:ext cx="4196701" cy="17690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a:t>
            </a:r>
            <a:r>
              <a:rPr lang="ru">
                <a:solidFill>
                  <a:srgbClr val="000000"/>
                </a:solidFill>
              </a:rPr>
              <a:t> рынка вакансий в области Data Science</a:t>
            </a:r>
            <a:endParaRPr>
              <a:solidFill>
                <a:srgbClr val="000000"/>
              </a:solidFill>
            </a:endParaRPr>
          </a:p>
        </p:txBody>
      </p:sp>
      <p:sp>
        <p:nvSpPr>
          <p:cNvPr id="110" name="Google Shape;110;p20"/>
          <p:cNvSpPr txBox="1"/>
          <p:nvPr>
            <p:ph idx="2" type="body"/>
          </p:nvPr>
        </p:nvSpPr>
        <p:spPr>
          <a:xfrm>
            <a:off x="4635425" y="1152475"/>
            <a:ext cx="3800100" cy="3879600"/>
          </a:xfrm>
          <a:prstGeom prst="rect">
            <a:avLst/>
          </a:prstGeom>
          <a:solidFill>
            <a:srgbClr val="F4CCCC"/>
          </a:solidFill>
        </p:spPr>
        <p:txBody>
          <a:bodyPr anchorCtr="0" anchor="t" bIns="91425" lIns="91425" spcFirstLastPara="1" rIns="91425" wrap="square" tIns="91425">
            <a:noAutofit/>
          </a:bodyPr>
          <a:lstStyle/>
          <a:p>
            <a:pPr indent="0" lvl="0" marL="0" rtl="0" algn="l">
              <a:spcBef>
                <a:spcPts val="0"/>
              </a:spcBef>
              <a:spcAft>
                <a:spcPts val="0"/>
              </a:spcAft>
              <a:buNone/>
            </a:pPr>
            <a:r>
              <a:rPr b="1" lang="ru" sz="1200">
                <a:solidFill>
                  <a:srgbClr val="000000"/>
                </a:solidFill>
              </a:rPr>
              <a:t>Распределение для вакансий в области Data Science</a:t>
            </a:r>
            <a:endParaRPr b="1" sz="1200">
              <a:solidFill>
                <a:srgbClr val="000000"/>
              </a:solidFill>
            </a:endParaRPr>
          </a:p>
          <a:p>
            <a:pPr indent="0" lvl="0" marL="0" rtl="0" algn="l">
              <a:spcBef>
                <a:spcPts val="1600"/>
              </a:spcBef>
              <a:spcAft>
                <a:spcPts val="1600"/>
              </a:spcAft>
              <a:buNone/>
            </a:pPr>
            <a:r>
              <a:t/>
            </a:r>
            <a:endParaRPr sz="1000">
              <a:solidFill>
                <a:srgbClr val="000000"/>
              </a:solidFill>
            </a:endParaRPr>
          </a:p>
        </p:txBody>
      </p:sp>
      <p:sp>
        <p:nvSpPr>
          <p:cNvPr id="111" name="Google Shape;111;p20"/>
          <p:cNvSpPr txBox="1"/>
          <p:nvPr>
            <p:ph idx="2" type="body"/>
          </p:nvPr>
        </p:nvSpPr>
        <p:spPr>
          <a:xfrm>
            <a:off x="311700" y="1152475"/>
            <a:ext cx="3523200" cy="3928500"/>
          </a:xfrm>
          <a:prstGeom prst="rect">
            <a:avLst/>
          </a:prstGeom>
          <a:solidFill>
            <a:srgbClr val="CFE2F3"/>
          </a:solidFill>
        </p:spPr>
        <p:txBody>
          <a:bodyPr anchorCtr="0" anchor="t" bIns="91425" lIns="91425" spcFirstLastPara="1" rIns="91425" wrap="square" tIns="91425">
            <a:noAutofit/>
          </a:bodyPr>
          <a:lstStyle/>
          <a:p>
            <a:pPr indent="0" lvl="0" marL="0" rtl="0" algn="l">
              <a:spcBef>
                <a:spcPts val="0"/>
              </a:spcBef>
              <a:spcAft>
                <a:spcPts val="0"/>
              </a:spcAft>
              <a:buNone/>
            </a:pPr>
            <a:r>
              <a:rPr b="1" lang="ru" sz="1200">
                <a:solidFill>
                  <a:srgbClr val="000000"/>
                </a:solidFill>
              </a:rPr>
              <a:t>Распределение для всех вакансий</a:t>
            </a:r>
            <a:endParaRPr b="1" sz="1200">
              <a:solidFill>
                <a:srgbClr val="000000"/>
              </a:solidFill>
            </a:endParaRPr>
          </a:p>
          <a:p>
            <a:pPr indent="0" lvl="0" marL="0" rtl="0" algn="l">
              <a:spcBef>
                <a:spcPts val="1600"/>
              </a:spcBef>
              <a:spcAft>
                <a:spcPts val="1600"/>
              </a:spcAft>
              <a:buNone/>
            </a:pPr>
            <a:r>
              <a:t/>
            </a:r>
            <a:endParaRPr sz="1000">
              <a:solidFill>
                <a:srgbClr val="000000"/>
              </a:solidFill>
            </a:endParaRPr>
          </a:p>
        </p:txBody>
      </p:sp>
      <p:graphicFrame>
        <p:nvGraphicFramePr>
          <p:cNvPr id="112" name="Google Shape;112;p20"/>
          <p:cNvGraphicFramePr/>
          <p:nvPr/>
        </p:nvGraphicFramePr>
        <p:xfrm>
          <a:off x="311700" y="1544450"/>
          <a:ext cx="3000000" cy="3000000"/>
        </p:xfrm>
        <a:graphic>
          <a:graphicData uri="http://schemas.openxmlformats.org/drawingml/2006/table">
            <a:tbl>
              <a:tblPr>
                <a:noFill/>
                <a:tableStyleId>{7EC17390-F6A2-4645-ABCF-9806EF7C4683}</a:tableStyleId>
              </a:tblPr>
              <a:tblGrid>
                <a:gridCol w="1704975"/>
                <a:gridCol w="809625"/>
                <a:gridCol w="809625"/>
              </a:tblGrid>
              <a:tr h="200025">
                <a:tc rowSpan="2">
                  <a:txBody>
                    <a:bodyPr/>
                    <a:lstStyle/>
                    <a:p>
                      <a:pPr indent="0" lvl="0" marL="0" rtl="0" algn="l">
                        <a:lnSpc>
                          <a:spcPct val="115000"/>
                        </a:lnSpc>
                        <a:spcBef>
                          <a:spcPts val="0"/>
                        </a:spcBef>
                        <a:spcAft>
                          <a:spcPts val="0"/>
                        </a:spcAft>
                        <a:buNone/>
                      </a:pPr>
                      <a:r>
                        <a:rPr b="1" lang="ru" sz="800"/>
                        <a:t>Статистические показатели</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ru" sz="800"/>
                        <a:t>Заработная плата, руб.</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9550">
                <a:tc vMerge="1"/>
                <a:tc>
                  <a:txBody>
                    <a:bodyPr/>
                    <a:lstStyle/>
                    <a:p>
                      <a:pPr indent="0" lvl="0" marL="0" rtl="0" algn="l">
                        <a:lnSpc>
                          <a:spcPct val="115000"/>
                        </a:lnSpc>
                        <a:spcBef>
                          <a:spcPts val="0"/>
                        </a:spcBef>
                        <a:spcAft>
                          <a:spcPts val="0"/>
                        </a:spcAft>
                        <a:buNone/>
                      </a:pPr>
                      <a:r>
                        <a:rPr b="1" lang="ru" sz="800"/>
                        <a:t>нижний порог</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верхний порог</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Количество значений</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137712 шт.</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83495 шт.</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Среднее (арифметическое)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48 952.77</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74 044.05</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Стандартное отклонение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33 072.89</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79 418.38</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Минимальное значение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35.00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110.00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1 квартиль</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38 000.00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2 квартиль (медиана)</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40 000.00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55 000.00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3 квартиль</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60 000.00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90 000.00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Максимальное значение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1 000 000.00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3 000 000.00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13" name="Google Shape;113;p20"/>
          <p:cNvGraphicFramePr/>
          <p:nvPr/>
        </p:nvGraphicFramePr>
        <p:xfrm>
          <a:off x="4746050" y="1544450"/>
          <a:ext cx="3000000" cy="3000000"/>
        </p:xfrm>
        <a:graphic>
          <a:graphicData uri="http://schemas.openxmlformats.org/drawingml/2006/table">
            <a:tbl>
              <a:tblPr>
                <a:noFill/>
                <a:tableStyleId>{7EC17390-F6A2-4645-ABCF-9806EF7C4683}</a:tableStyleId>
              </a:tblPr>
              <a:tblGrid>
                <a:gridCol w="1704975"/>
                <a:gridCol w="809625"/>
                <a:gridCol w="809625"/>
              </a:tblGrid>
              <a:tr h="200025">
                <a:tc rowSpan="2">
                  <a:txBody>
                    <a:bodyPr/>
                    <a:lstStyle/>
                    <a:p>
                      <a:pPr indent="0" lvl="0" marL="0" rtl="0" algn="l">
                        <a:lnSpc>
                          <a:spcPct val="115000"/>
                        </a:lnSpc>
                        <a:spcBef>
                          <a:spcPts val="0"/>
                        </a:spcBef>
                        <a:spcAft>
                          <a:spcPts val="0"/>
                        </a:spcAft>
                        <a:buNone/>
                      </a:pPr>
                      <a:r>
                        <a:rPr b="1" lang="ru" sz="800"/>
                        <a:t>Статистические показатели</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ru" sz="800"/>
                        <a:t>Заработная плата, руб.</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9550">
                <a:tc vMerge="1"/>
                <a:tc>
                  <a:txBody>
                    <a:bodyPr/>
                    <a:lstStyle/>
                    <a:p>
                      <a:pPr indent="0" lvl="0" marL="0" rtl="0" algn="l">
                        <a:lnSpc>
                          <a:spcPct val="115000"/>
                        </a:lnSpc>
                        <a:spcBef>
                          <a:spcPts val="0"/>
                        </a:spcBef>
                        <a:spcAft>
                          <a:spcPts val="0"/>
                        </a:spcAft>
                        <a:buNone/>
                      </a:pPr>
                      <a:r>
                        <a:rPr b="1" lang="ru" sz="800"/>
                        <a:t>нижний порог</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верхний порог</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Количество значений</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1145 шт.</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716 шт.</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Среднее (арифметическое)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73 131.45</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97 291.33</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Стандартное отклонение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48 635.26</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71 793.31</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Минимальное значение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200.00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250.00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1 квартиль</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40 000.00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50 000.00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2 квартиль (медиана)</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60 000.00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80 000.00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3 квартиль</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90 000.00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120 000.00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ru" sz="800"/>
                        <a:t>Максимальное значение</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350 000.00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ru" sz="800"/>
                        <a:t>1 000 000.00</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Анализ рынка вакансий в области Data Science</a:t>
            </a:r>
            <a:endParaRPr>
              <a:solidFill>
                <a:srgbClr val="000000"/>
              </a:solidFill>
            </a:endParaRPr>
          </a:p>
        </p:txBody>
      </p:sp>
      <p:sp>
        <p:nvSpPr>
          <p:cNvPr id="119" name="Google Shape;119;p21"/>
          <p:cNvSpPr txBox="1"/>
          <p:nvPr>
            <p:ph idx="2" type="body"/>
          </p:nvPr>
        </p:nvSpPr>
        <p:spPr>
          <a:xfrm>
            <a:off x="4705675" y="1148150"/>
            <a:ext cx="4196700" cy="194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800">
                <a:solidFill>
                  <a:srgbClr val="000000"/>
                </a:solidFill>
              </a:rPr>
              <a:t>Посмотрим распределение самых высоких зарплат по городам. Анализ проводился для вакансий в сфере Data Science. Были взяты первые 200 строк из отсортированного по нижнему порогу заработной платы датасета, начиная с самых высоких предлагаемых зарплат. Самые высокие заработные платы ожидаемо в Москве и Санкт-Петербурге. Но далее идет довольно интересный разброс по городам. Почти одинаковый уровень в Самаре и Томске, далее также на одинаковом уровне Новосибирск, Уфа, Екатеринбург и Ярославль.  Если вспомнить график boxplot, то можно сказать, что эти данные в-основном составляют выбросы. Ниже представлена более реальная картина по заработной плате в сфере Data Science. За основу были взяты медианные значения, чтобы уменьшить чувствительность к выбросам. Также показано общее количество вакансий с указанным уровнем заработной платы. Так мы видим более реальную картину распределения зарплат по городам с учетом количества вакансий в каждом городе.</a:t>
            </a:r>
            <a:endParaRPr sz="800">
              <a:solidFill>
                <a:srgbClr val="000000"/>
              </a:solidFill>
            </a:endParaRPr>
          </a:p>
        </p:txBody>
      </p:sp>
      <p:pic>
        <p:nvPicPr>
          <p:cNvPr id="120" name="Google Shape;120;p21"/>
          <p:cNvPicPr preferRelativeResize="0"/>
          <p:nvPr/>
        </p:nvPicPr>
        <p:blipFill>
          <a:blip r:embed="rId3">
            <a:alphaModFix/>
          </a:blip>
          <a:stretch>
            <a:fillRect/>
          </a:stretch>
        </p:blipFill>
        <p:spPr>
          <a:xfrm>
            <a:off x="0" y="1124625"/>
            <a:ext cx="4668874" cy="1687250"/>
          </a:xfrm>
          <a:prstGeom prst="rect">
            <a:avLst/>
          </a:prstGeom>
          <a:noFill/>
          <a:ln>
            <a:noFill/>
          </a:ln>
        </p:spPr>
      </p:pic>
      <p:graphicFrame>
        <p:nvGraphicFramePr>
          <p:cNvPr id="121" name="Google Shape;121;p21"/>
          <p:cNvGraphicFramePr/>
          <p:nvPr/>
        </p:nvGraphicFramePr>
        <p:xfrm>
          <a:off x="233325" y="3205300"/>
          <a:ext cx="3000000" cy="3000000"/>
        </p:xfrm>
        <a:graphic>
          <a:graphicData uri="http://schemas.openxmlformats.org/drawingml/2006/table">
            <a:tbl>
              <a:tblPr>
                <a:noFill/>
                <a:tableStyleId>{7EC17390-F6A2-4645-ABCF-9806EF7C4683}</a:tableStyleId>
              </a:tblPr>
              <a:tblGrid>
                <a:gridCol w="1152525"/>
                <a:gridCol w="809625"/>
                <a:gridCol w="809625"/>
                <a:gridCol w="1057275"/>
                <a:gridCol w="809625"/>
                <a:gridCol w="809625"/>
                <a:gridCol w="1209675"/>
                <a:gridCol w="809625"/>
                <a:gridCol w="809625"/>
              </a:tblGrid>
              <a:tr h="247650">
                <a:tc>
                  <a:txBody>
                    <a:bodyPr/>
                    <a:lstStyle/>
                    <a:p>
                      <a:pPr indent="0" lvl="0" marL="0" rtl="0" algn="l">
                        <a:lnSpc>
                          <a:spcPct val="115000"/>
                        </a:lnSpc>
                        <a:spcBef>
                          <a:spcPts val="0"/>
                        </a:spcBef>
                        <a:spcAft>
                          <a:spcPts val="0"/>
                        </a:spcAft>
                        <a:buNone/>
                      </a:pPr>
                      <a:r>
                        <a:rPr b="1" lang="ru" sz="800"/>
                        <a:t>Город (1-10)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Количество вакансий,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Медиана, руб.</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Город (11-20)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Количество вакансий,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Медиана, руб.</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Город (21-30)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Количество вакансий, шт.</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Медиана, руб.</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Сочи</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130 000.00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Королев</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Воронеж</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20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42 500.00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Одинцово</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120 000.00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Ярославль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Саратов</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Москва</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513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80 000.00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Томск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11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Хабаровск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Зеленоград</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8</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75 750.00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Тюмень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8</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Тверь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12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Череповец</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Екатеринбург</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35</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50 000.00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Нижний Новгород</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33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Владивосток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27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Кемерово</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45 000.00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Казань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38</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Челябинск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9</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Ижевск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12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45 000.00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Брянск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40 000.00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Магнитогорск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1</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Пермь</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12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45 000.00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Калуга</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38 500.00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Санкт-Петербург</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136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Новосибирск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47</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44 000.00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Красноярск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14</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37 500.00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161925">
                <a:tc>
                  <a:txBody>
                    <a:bodyPr/>
                    <a:lstStyle/>
                    <a:p>
                      <a:pPr indent="0" lvl="0" marL="0" rtl="0" algn="l">
                        <a:lnSpc>
                          <a:spcPct val="115000"/>
                        </a:lnSpc>
                        <a:spcBef>
                          <a:spcPts val="0"/>
                        </a:spcBef>
                        <a:spcAft>
                          <a:spcPts val="0"/>
                        </a:spcAft>
                        <a:buNone/>
                      </a:pPr>
                      <a:r>
                        <a:rPr b="1" lang="ru" sz="800"/>
                        <a:t>Красногорск</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3</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60 000.00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B8AF"/>
                    </a:solidFill>
                  </a:tcPr>
                </a:tc>
                <a:tc>
                  <a:txBody>
                    <a:bodyPr/>
                    <a:lstStyle/>
                    <a:p>
                      <a:pPr indent="0" lvl="0" marL="0" rtl="0" algn="l">
                        <a:lnSpc>
                          <a:spcPct val="115000"/>
                        </a:lnSpc>
                        <a:spcBef>
                          <a:spcPts val="0"/>
                        </a:spcBef>
                        <a:spcAft>
                          <a:spcPts val="0"/>
                        </a:spcAft>
                        <a:buNone/>
                      </a:pPr>
                      <a:r>
                        <a:rPr b="1" lang="ru" sz="800"/>
                        <a:t>Самара</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16</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42 500.00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ru" sz="800"/>
                        <a:t>Краснодар</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22</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ru" sz="800"/>
                        <a:t>37 500.00</a:t>
                      </a:r>
                      <a:endParaRPr b="1" sz="8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